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8" r:id="rId3"/>
    <p:sldId id="259" r:id="rId4"/>
    <p:sldId id="261" r:id="rId5"/>
    <p:sldId id="262" r:id="rId6"/>
    <p:sldId id="263" r:id="rId7"/>
  </p:sldIdLst>
  <p:sldSz cx="12192000" cy="6858000"/>
  <p:notesSz cx="7026275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78" y="28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5/15/2019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079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5/15/2019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672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5/15/2019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325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5/15/2019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8883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5/15/2019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0343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5/15/2019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3073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5/15/2019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1125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5/15/2019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050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5/15/2019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634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5/15/2019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994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5/15/2019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046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5/15/2019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382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5/15/2019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340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5/15/2019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625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5/15/2019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174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5/15/2019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60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5/15/2019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495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DCB3BF1-2979-4416-B468-70443BD79200}" type="datetimeFigureOut">
              <a:rPr lang="en-US" smtClean="0"/>
              <a:t>5/15/2019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8321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  <p:sldLayoutId id="214748382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175374"/>
          </a:xfrm>
        </p:spPr>
        <p:txBody>
          <a:bodyPr/>
          <a:lstStyle/>
          <a:p>
            <a:r>
              <a:rPr lang="en-US" dirty="0"/>
              <a:t>2019/2020 Proposed General Fund Budget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Middle Bucks Institute of Technology</a:t>
            </a:r>
          </a:p>
          <a:p>
            <a:r>
              <a:rPr lang="en-US" dirty="0"/>
              <a:t>APRIL 8, 2019</a:t>
            </a:r>
          </a:p>
        </p:txBody>
      </p:sp>
      <p:pic>
        <p:nvPicPr>
          <p:cNvPr id="4" name="Picture 3" descr="A picture containing text&#10;&#10;Description automatically generated with very low confidenc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3991064"/>
            <a:ext cx="3078480" cy="2625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559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b="1" dirty="0"/>
              <a:t>General Fund &amp; Lease Rental</a:t>
            </a:r>
            <a:br>
              <a:rPr lang="en-US" sz="2800" b="1" dirty="0"/>
            </a:br>
            <a:r>
              <a:rPr lang="en-US" sz="2800" b="1" dirty="0"/>
              <a:t>Budget-to-Budget</a:t>
            </a:r>
            <a:br>
              <a:rPr lang="en-US" sz="2800" b="1" dirty="0"/>
            </a:b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2125159"/>
              </p:ext>
            </p:extLst>
          </p:nvPr>
        </p:nvGraphicFramePr>
        <p:xfrm>
          <a:off x="646110" y="1853251"/>
          <a:ext cx="10643682" cy="35786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0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48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878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54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48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662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2019/20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2018/19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$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%</a:t>
                      </a:r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8524">
                <a:tc>
                  <a:txBody>
                    <a:bodyPr/>
                    <a:lstStyle/>
                    <a:p>
                      <a:r>
                        <a:rPr lang="en-US" sz="2800" dirty="0"/>
                        <a:t>General</a:t>
                      </a:r>
                      <a:r>
                        <a:rPr lang="en-US" sz="2800" baseline="0" dirty="0"/>
                        <a:t> Fund</a:t>
                      </a:r>
                      <a:endParaRPr lang="en-US" sz="28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$10,367,519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$ 9,791,364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$576,155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 5.88</a:t>
                      </a:r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3730">
                <a:tc>
                  <a:txBody>
                    <a:bodyPr/>
                    <a:lstStyle/>
                    <a:p>
                      <a:r>
                        <a:rPr lang="en-US" sz="2800" dirty="0"/>
                        <a:t>Lease</a:t>
                      </a:r>
                      <a:r>
                        <a:rPr lang="en-US" sz="2800" baseline="0" dirty="0"/>
                        <a:t> Rental</a:t>
                      </a:r>
                      <a:endParaRPr lang="en-US" sz="28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800" u="sng" dirty="0"/>
                        <a:t>$  1,463,196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800" u="sng" dirty="0"/>
                        <a:t>$ 1,461,996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800" u="sng" baseline="0" dirty="0"/>
                        <a:t>  </a:t>
                      </a:r>
                      <a:r>
                        <a:rPr lang="en-US" sz="2800" u="sng" dirty="0"/>
                        <a:t> </a:t>
                      </a:r>
                      <a:r>
                        <a:rPr lang="en-US" sz="2800" u="sng" baseline="0" dirty="0"/>
                        <a:t> </a:t>
                      </a:r>
                      <a:r>
                        <a:rPr lang="en-US" sz="2800" u="sng" dirty="0"/>
                        <a:t>$1,200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800" u="sng" baseline="0" dirty="0"/>
                        <a:t> </a:t>
                      </a:r>
                      <a:r>
                        <a:rPr lang="en-US" sz="2800" u="sng" dirty="0"/>
                        <a:t>0.08</a:t>
                      </a:r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9789">
                <a:tc>
                  <a:txBody>
                    <a:bodyPr/>
                    <a:lstStyle/>
                    <a:p>
                      <a:r>
                        <a:rPr lang="en-US" sz="2800" dirty="0"/>
                        <a:t>Total Expenditures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en-US" sz="2800" b="0" dirty="0"/>
                    </a:p>
                    <a:p>
                      <a:r>
                        <a:rPr lang="en-US" sz="2800" b="0" dirty="0"/>
                        <a:t>$11,830,715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  <a:p>
                      <a:r>
                        <a:rPr lang="en-US" sz="2800" dirty="0"/>
                        <a:t>$11,253,360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  <a:p>
                      <a:r>
                        <a:rPr lang="en-US" sz="2800" dirty="0"/>
                        <a:t>$577,355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  <a:p>
                      <a:r>
                        <a:rPr lang="en-US" sz="2800" dirty="0"/>
                        <a:t>5.13</a:t>
                      </a:r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1122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80460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SUMMARY OF BUDGET-TO-BUDGET CHANGE: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5702644"/>
              </p:ext>
            </p:extLst>
          </p:nvPr>
        </p:nvGraphicFramePr>
        <p:xfrm>
          <a:off x="621791" y="1167064"/>
          <a:ext cx="10533888" cy="4916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47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00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9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1674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CHANGE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% 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674">
                <a:tc>
                  <a:txBody>
                    <a:bodyPr/>
                    <a:lstStyle/>
                    <a:p>
                      <a:r>
                        <a:rPr lang="en-US" dirty="0"/>
                        <a:t>New instructor, classroom equipment &amp; furniture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$175,894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1.80%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674">
                <a:tc>
                  <a:txBody>
                    <a:bodyPr/>
                    <a:lstStyle/>
                    <a:p>
                      <a:r>
                        <a:rPr lang="en-US" dirty="0"/>
                        <a:t>Salaries</a:t>
                      </a:r>
                      <a:r>
                        <a:rPr lang="en-US" baseline="0" dirty="0"/>
                        <a:t> &amp; wages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</a:t>
                      </a:r>
                      <a:r>
                        <a:rPr lang="en-US" baseline="0" dirty="0"/>
                        <a:t>187,290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1.91%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674">
                <a:tc>
                  <a:txBody>
                    <a:bodyPr/>
                    <a:lstStyle/>
                    <a:p>
                      <a:r>
                        <a:rPr lang="en-US" dirty="0"/>
                        <a:t>Retirement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106,410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1.09%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1674">
                <a:tc>
                  <a:txBody>
                    <a:bodyPr/>
                    <a:lstStyle/>
                    <a:p>
                      <a:r>
                        <a:rPr lang="en-US" dirty="0"/>
                        <a:t>Health insurance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 107,872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1.10%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1674">
                <a:tc>
                  <a:txBody>
                    <a:bodyPr/>
                    <a:lstStyle/>
                    <a:p>
                      <a:r>
                        <a:rPr lang="en-US" dirty="0"/>
                        <a:t>Contractual &amp; other statutory</a:t>
                      </a:r>
                      <a:r>
                        <a:rPr lang="en-US" baseline="0" dirty="0"/>
                        <a:t> benefits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19,683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0.20%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1674">
                <a:tc>
                  <a:txBody>
                    <a:bodyPr/>
                    <a:lstStyle/>
                    <a:p>
                      <a:r>
                        <a:rPr lang="en-US" dirty="0"/>
                        <a:t>Purchased</a:t>
                      </a:r>
                      <a:r>
                        <a:rPr lang="en-US" baseline="0" dirty="0"/>
                        <a:t> services, s</a:t>
                      </a:r>
                      <a:r>
                        <a:rPr lang="en-US" dirty="0"/>
                        <a:t>upplies,</a:t>
                      </a:r>
                      <a:r>
                        <a:rPr lang="en-US" baseline="0" dirty="0"/>
                        <a:t> equipment &amp; 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/>
                        <a:t>     </a:t>
                      </a:r>
                      <a:r>
                        <a:rPr lang="en-US" u="sng" baseline="0" dirty="0"/>
                        <a:t>(20,994)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/>
                        <a:t>  </a:t>
                      </a:r>
                      <a:r>
                        <a:rPr lang="en-US" u="sng" baseline="0" dirty="0"/>
                        <a:t> -0.21%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167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 General Fund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$576,155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</a:t>
                      </a:r>
                      <a:r>
                        <a:rPr lang="en-US" baseline="0" dirty="0"/>
                        <a:t> 5.88</a:t>
                      </a:r>
                      <a:r>
                        <a:rPr lang="en-US" dirty="0"/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1674">
                <a:tc>
                  <a:txBody>
                    <a:bodyPr/>
                    <a:lstStyle/>
                    <a:p>
                      <a:r>
                        <a:rPr lang="en-US" dirty="0"/>
                        <a:t>Lease Rental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/>
                        <a:t>        1,200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/>
                        <a:t>   </a:t>
                      </a:r>
                      <a:r>
                        <a:rPr lang="en-US" u="sng" baseline="0" dirty="0"/>
                        <a:t>  0.08</a:t>
                      </a:r>
                      <a:r>
                        <a:rPr lang="en-US" u="sng" dirty="0"/>
                        <a:t>%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167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 Budget-to-Budget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dbl" baseline="0" dirty="0"/>
                        <a:t>   $577,355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</a:t>
                      </a:r>
                      <a:r>
                        <a:rPr lang="en-US" u="dbl" baseline="0" dirty="0"/>
                        <a:t>   5.13%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257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097029"/>
          </a:xfrm>
        </p:spPr>
        <p:txBody>
          <a:bodyPr/>
          <a:lstStyle/>
          <a:p>
            <a:r>
              <a:rPr lang="en-US" b="1" dirty="0"/>
              <a:t>Receipts from Members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5401745"/>
              </p:ext>
            </p:extLst>
          </p:nvPr>
        </p:nvGraphicFramePr>
        <p:xfrm>
          <a:off x="633984" y="1581114"/>
          <a:ext cx="10521696" cy="4588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0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92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58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38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24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6847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  <a:p>
                      <a:pPr algn="ctr"/>
                      <a:r>
                        <a:rPr lang="en-US" sz="2400" dirty="0"/>
                        <a:t>2019/2020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  <a:p>
                      <a:pPr algn="ctr"/>
                      <a:r>
                        <a:rPr lang="en-US" sz="2400" dirty="0"/>
                        <a:t>2018/2019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  <a:p>
                      <a:pPr algn="ctr"/>
                      <a:r>
                        <a:rPr lang="en-US" sz="2400" dirty="0"/>
                        <a:t>$ Change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% Change</a:t>
                      </a:r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5516">
                <a:tc>
                  <a:txBody>
                    <a:bodyPr/>
                    <a:lstStyle/>
                    <a:p>
                      <a:r>
                        <a:rPr lang="en-US" sz="3200" dirty="0"/>
                        <a:t>General Fund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  <a:p>
                      <a:r>
                        <a:rPr lang="en-US" sz="3200" dirty="0"/>
                        <a:t>$8,192,518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  <a:p>
                      <a:r>
                        <a:rPr lang="en-US" sz="3200" dirty="0"/>
                        <a:t>$8,011,464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  <a:p>
                      <a:r>
                        <a:rPr lang="en-US" sz="3200" dirty="0"/>
                        <a:t>$181,054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 </a:t>
                      </a:r>
                    </a:p>
                    <a:p>
                      <a:r>
                        <a:rPr lang="en-US" sz="3200" dirty="0"/>
                        <a:t>2.26%</a:t>
                      </a:r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7023">
                <a:tc>
                  <a:txBody>
                    <a:bodyPr/>
                    <a:lstStyle/>
                    <a:p>
                      <a:r>
                        <a:rPr lang="en-US" sz="3200" dirty="0"/>
                        <a:t>Lease Rental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  <a:p>
                      <a:r>
                        <a:rPr lang="en-US" sz="3200" u="sng" dirty="0"/>
                        <a:t>$1,463,196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/>
                        <a:t>$</a:t>
                      </a:r>
                      <a:r>
                        <a:rPr lang="en-US" sz="3200" u="sng" dirty="0"/>
                        <a:t>1,461,996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  </a:t>
                      </a:r>
                    </a:p>
                    <a:p>
                      <a:r>
                        <a:rPr lang="en-US" sz="3200" u="sng" dirty="0"/>
                        <a:t> </a:t>
                      </a:r>
                      <a:r>
                        <a:rPr lang="en-US" sz="3200" u="sng" baseline="0" dirty="0"/>
                        <a:t>   </a:t>
                      </a:r>
                      <a:r>
                        <a:rPr lang="en-US" sz="3200" u="sng" dirty="0"/>
                        <a:t>$1,200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  <a:p>
                      <a:r>
                        <a:rPr lang="en-US" sz="3200" u="sng" baseline="0" dirty="0"/>
                        <a:t>  </a:t>
                      </a:r>
                      <a:r>
                        <a:rPr lang="en-US" sz="3200" u="sng" dirty="0"/>
                        <a:t>0.08%</a:t>
                      </a:r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67023">
                <a:tc>
                  <a:txBody>
                    <a:bodyPr/>
                    <a:lstStyle/>
                    <a:p>
                      <a:r>
                        <a:rPr lang="en-US" sz="3200" dirty="0"/>
                        <a:t>Total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$9,655,714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$9,473,460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$182,254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 1.92%</a:t>
                      </a:r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4333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Other revenue / transfers / fund balance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7355393"/>
              </p:ext>
            </p:extLst>
          </p:nvPr>
        </p:nvGraphicFramePr>
        <p:xfrm>
          <a:off x="755904" y="2052638"/>
          <a:ext cx="10216895" cy="44213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33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33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33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33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433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285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2019/2020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2018/2019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 Change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% Change</a:t>
                      </a:r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6768">
                <a:tc>
                  <a:txBody>
                    <a:bodyPr/>
                    <a:lstStyle/>
                    <a:p>
                      <a:r>
                        <a:rPr lang="en-US" sz="2400" dirty="0"/>
                        <a:t>Other</a:t>
                      </a:r>
                      <a:r>
                        <a:rPr lang="en-US" sz="2400" baseline="0" dirty="0"/>
                        <a:t> Local</a:t>
                      </a:r>
                      <a:endParaRPr lang="en-US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     90,500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     90,500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    -0-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 0.00%</a:t>
                      </a:r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235">
                <a:tc>
                  <a:txBody>
                    <a:bodyPr/>
                    <a:lstStyle/>
                    <a:p>
                      <a:r>
                        <a:rPr lang="en-US" sz="2400" dirty="0"/>
                        <a:t>State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$1,556,500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$1,422,400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</a:t>
                      </a:r>
                      <a:r>
                        <a:rPr lang="en-US" sz="2400" baseline="0" dirty="0"/>
                        <a:t> 134,100</a:t>
                      </a:r>
                      <a:endParaRPr lang="en-US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baseline="0" dirty="0"/>
                        <a:t> 1.37%</a:t>
                      </a:r>
                      <a:endParaRPr lang="en-US" sz="2400" dirty="0"/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7570">
                <a:tc>
                  <a:txBody>
                    <a:bodyPr/>
                    <a:lstStyle/>
                    <a:p>
                      <a:r>
                        <a:rPr lang="en-US" sz="2400" dirty="0"/>
                        <a:t>Federal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   283,000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   267,000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</a:t>
                      </a:r>
                      <a:r>
                        <a:rPr lang="en-US" sz="2400" baseline="0" dirty="0"/>
                        <a:t>  16,000</a:t>
                      </a:r>
                      <a:endParaRPr lang="en-US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baseline="0" dirty="0"/>
                        <a:t> 0.16%</a:t>
                      </a:r>
                      <a:endParaRPr lang="en-US" sz="2400" dirty="0"/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1943">
                <a:tc>
                  <a:txBody>
                    <a:bodyPr/>
                    <a:lstStyle/>
                    <a:p>
                      <a:r>
                        <a:rPr lang="en-US" sz="2400" dirty="0"/>
                        <a:t>BMCSHCC/DVHT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  <a:p>
                      <a:r>
                        <a:rPr lang="en-US" sz="2400" u="sng" dirty="0"/>
                        <a:t>$   245,000 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  <a:p>
                      <a:r>
                        <a:rPr lang="en-US" sz="2400" u="sng" dirty="0"/>
                        <a:t>$          - 0 - 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  <a:p>
                      <a:r>
                        <a:rPr lang="en-US" sz="2400" u="sng" dirty="0"/>
                        <a:t>$  245,000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  <a:p>
                      <a:r>
                        <a:rPr lang="en-US" sz="2400" dirty="0"/>
                        <a:t> </a:t>
                      </a:r>
                      <a:r>
                        <a:rPr lang="en-US" sz="2400" u="sng" dirty="0"/>
                        <a:t>2.50%</a:t>
                      </a:r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1943">
                <a:tc>
                  <a:txBody>
                    <a:bodyPr/>
                    <a:lstStyle/>
                    <a:p>
                      <a:r>
                        <a:rPr lang="en-US" sz="2400" dirty="0"/>
                        <a:t>Total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$2,175,000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$1,779,900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</a:t>
                      </a:r>
                      <a:r>
                        <a:rPr lang="en-US" sz="2400" baseline="0" dirty="0"/>
                        <a:t> 395,100</a:t>
                      </a:r>
                      <a:endParaRPr lang="en-US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 4.04%</a:t>
                      </a:r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9569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4000" dirty="0"/>
              <a:t>Next Steps: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4000" dirty="0"/>
              <a:t>Approve resolution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4000" dirty="0"/>
              <a:t>Board action by members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4000" dirty="0"/>
              <a:t>Submit budget to PDE</a:t>
            </a:r>
          </a:p>
        </p:txBody>
      </p:sp>
      <p:pic>
        <p:nvPicPr>
          <p:cNvPr id="4" name="Picture 3" descr="A picture containing text&#10;&#10;Description automatically generated with very low confidenc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0080" y="257264"/>
            <a:ext cx="3554099" cy="303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0559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640</TotalTime>
  <Words>274</Words>
  <Application>Microsoft Office PowerPoint</Application>
  <PresentationFormat>Widescreen</PresentationFormat>
  <Paragraphs>128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Wingdings</vt:lpstr>
      <vt:lpstr>Wingdings 3</vt:lpstr>
      <vt:lpstr>Ion</vt:lpstr>
      <vt:lpstr>2019/2020 Proposed General Fund Budget</vt:lpstr>
      <vt:lpstr>General Fund &amp; Lease Rental Budget-to-Budget </vt:lpstr>
      <vt:lpstr>SUMMARY OF BUDGET-TO-BUDGET CHANGE:</vt:lpstr>
      <vt:lpstr>Receipts from Members</vt:lpstr>
      <vt:lpstr>Other revenue / transfers / fund balance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2017/2018 Preliminary General Fund Budget</dc:title>
  <dc:creator>Vining, Robert</dc:creator>
  <cp:lastModifiedBy>Dimitri, Jeanise</cp:lastModifiedBy>
  <cp:revision>77</cp:revision>
  <cp:lastPrinted>2017-02-08T21:27:09Z</cp:lastPrinted>
  <dcterms:created xsi:type="dcterms:W3CDTF">2016-11-14T16:52:57Z</dcterms:created>
  <dcterms:modified xsi:type="dcterms:W3CDTF">2019-05-15T18:22:48Z</dcterms:modified>
</cp:coreProperties>
</file>