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11"/>
  </p:notesMasterIdLst>
  <p:sldIdLst>
    <p:sldId id="268" r:id="rId2"/>
    <p:sldId id="264" r:id="rId3"/>
    <p:sldId id="259" r:id="rId4"/>
    <p:sldId id="261" r:id="rId5"/>
    <p:sldId id="262" r:id="rId6"/>
    <p:sldId id="265" r:id="rId7"/>
    <p:sldId id="266" r:id="rId8"/>
    <p:sldId id="267" r:id="rId9"/>
    <p:sldId id="263" r:id="rId10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02E29-59B7-44F9-9BA1-8DDD1DF56D83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81513"/>
            <a:ext cx="5619750" cy="3667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081C3-3D2E-4568-A2AD-8C920D2355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2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0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2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5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6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9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3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2021/2022 PROPOSED GENERAL FUND BUDGET </a:t>
            </a:r>
            <a:br>
              <a:rPr lang="en-US" dirty="0" smtClean="0"/>
            </a:br>
            <a:r>
              <a:rPr lang="en-US" sz="2400" dirty="0" smtClean="0"/>
              <a:t>FEBRUARY 8, 2021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69" y="1825624"/>
            <a:ext cx="8371395" cy="4457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rvining\AppData\Local\Microsoft\Windows\Temporary Internet Files\Content.IE5\K61LRUPH\MBIT_LOGO_WITH_STATEM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145" y="5390900"/>
            <a:ext cx="1426301" cy="6145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03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312" y="413893"/>
            <a:ext cx="10744407" cy="14018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General Fund &amp; Lease Rental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/>
              <a:t>Budget-to-Budget</a:t>
            </a:r>
            <a:br>
              <a:rPr lang="en-US" sz="3600" b="1" dirty="0"/>
            </a:br>
            <a:r>
              <a:rPr lang="en-US" sz="2700" b="1" dirty="0" smtClean="0"/>
              <a:t>February </a:t>
            </a:r>
            <a:r>
              <a:rPr lang="en-US" sz="2700" b="1" dirty="0"/>
              <a:t>8</a:t>
            </a:r>
            <a:r>
              <a:rPr lang="en-US" sz="2700" b="1" dirty="0" smtClean="0"/>
              <a:t>, 2021</a:t>
            </a:r>
            <a:endParaRPr lang="en-US" sz="27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690497"/>
              </p:ext>
            </p:extLst>
          </p:nvPr>
        </p:nvGraphicFramePr>
        <p:xfrm>
          <a:off x="972312" y="1968286"/>
          <a:ext cx="10589423" cy="367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2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2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16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2021/22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2020/21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$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7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General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/>
                        <a:t>Fund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$10,627,850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$ 10,385,686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$242,164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2.33%</a:t>
                      </a:r>
                      <a:endParaRPr lang="en-US" sz="28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7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Lease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/>
                        <a:t>Rental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</a:t>
                      </a:r>
                      <a:r>
                        <a:rPr lang="en-US" sz="2800" u="sng" dirty="0" smtClean="0"/>
                        <a:t>  1,467,844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 </a:t>
                      </a:r>
                      <a:r>
                        <a:rPr lang="en-US" sz="2800" u="sng" dirty="0" smtClean="0"/>
                        <a:t> 1,467,796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u="sng" baseline="0" dirty="0" smtClean="0"/>
                        <a:t>  </a:t>
                      </a:r>
                      <a:r>
                        <a:rPr lang="en-US" sz="2800" u="sng" dirty="0" smtClean="0"/>
                        <a:t> </a:t>
                      </a:r>
                      <a:r>
                        <a:rPr lang="en-US" sz="2800" u="sng" baseline="0" dirty="0"/>
                        <a:t> </a:t>
                      </a:r>
                      <a:r>
                        <a:rPr lang="en-US" sz="2800" u="sng" baseline="0" dirty="0" smtClean="0"/>
                        <a:t>        </a:t>
                      </a:r>
                      <a:r>
                        <a:rPr lang="en-US" sz="2800" u="sng" dirty="0" smtClean="0"/>
                        <a:t>48</a:t>
                      </a:r>
                      <a:endParaRPr lang="en-US" sz="28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 smtClean="0"/>
                        <a:t>0.00%</a:t>
                      </a:r>
                      <a:endParaRPr lang="en-US" sz="2800" u="sng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844"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Total Expenditures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b="0" dirty="0" smtClean="0"/>
                    </a:p>
                    <a:p>
                      <a:pPr algn="r"/>
                      <a:r>
                        <a:rPr lang="en-US" sz="2800" b="0" u="dbl" baseline="0" dirty="0" smtClean="0"/>
                        <a:t>$12,095,694</a:t>
                      </a:r>
                      <a:endParaRPr lang="en-US" sz="2800" b="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 smtClean="0"/>
                    </a:p>
                    <a:p>
                      <a:pPr algn="r"/>
                      <a:r>
                        <a:rPr lang="en-US" sz="2800" u="dbl" baseline="0" dirty="0" smtClean="0"/>
                        <a:t>$11,853,482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 smtClean="0"/>
                    </a:p>
                    <a:p>
                      <a:pPr algn="r"/>
                      <a:r>
                        <a:rPr lang="en-US" sz="2800" u="dbl" baseline="0" dirty="0" smtClean="0"/>
                        <a:t>$242,212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US" sz="2800" u="dbl" baseline="0" dirty="0" smtClean="0"/>
                        <a:t>2.04%</a:t>
                      </a:r>
                      <a:endParaRPr lang="en-US" sz="2800" u="dbl" baseline="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48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/>
          </a:bodyPr>
          <a:lstStyle/>
          <a:p>
            <a:r>
              <a:rPr lang="en-US" sz="3600" b="1" dirty="0"/>
              <a:t>SUMMARY OF BUDGET-TO-BUDGET CHANGE: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36854"/>
              </p:ext>
            </p:extLst>
          </p:nvPr>
        </p:nvGraphicFramePr>
        <p:xfrm>
          <a:off x="621791" y="966655"/>
          <a:ext cx="10769020" cy="5608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89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Salaries &amp; Wages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$ 13,985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0.13%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Health Insurance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 99,056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0.95%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Retirement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dirty="0" smtClean="0"/>
                        <a:t>41,635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0.40%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/>
                        <a:t>Contractual &amp; </a:t>
                      </a:r>
                      <a:r>
                        <a:rPr lang="en-US" sz="2400" dirty="0" smtClean="0"/>
                        <a:t>Other </a:t>
                      </a:r>
                      <a:r>
                        <a:rPr lang="en-US" sz="2400" dirty="0"/>
                        <a:t>S</a:t>
                      </a:r>
                      <a:r>
                        <a:rPr lang="en-US" sz="2400" dirty="0" smtClean="0"/>
                        <a:t>tatutory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/>
                        <a:t>B</a:t>
                      </a:r>
                      <a:r>
                        <a:rPr lang="en-US" sz="2400" baseline="0" dirty="0" smtClean="0"/>
                        <a:t>enefits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dirty="0" smtClean="0"/>
                        <a:t>  13,753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0.13%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Purchased Professional</a:t>
                      </a:r>
                      <a:r>
                        <a:rPr lang="en-US" sz="2400" baseline="0" dirty="0" smtClean="0"/>
                        <a:t> Services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14,535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0.14%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Purchased Property Services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  </a:t>
                      </a:r>
                      <a:r>
                        <a:rPr lang="en-US" sz="2400" dirty="0" smtClean="0"/>
                        <a:t>  58,930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0.57%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r>
                        <a:rPr lang="en-US" sz="2400" baseline="0" dirty="0" smtClean="0"/>
                        <a:t> Purchased Services, Supplies, Equip. &amp; 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u="sng" dirty="0" smtClean="0">
                          <a:latin typeface="Arial Narrow" panose="020B0606020202030204" pitchFamily="34" charset="0"/>
                        </a:rPr>
                        <a:t>          </a:t>
                      </a:r>
                      <a:r>
                        <a:rPr lang="en-US" sz="2400" u="sng" dirty="0" smtClean="0">
                          <a:latin typeface="+mn-lt"/>
                        </a:rPr>
                        <a:t>270</a:t>
                      </a:r>
                      <a:endParaRPr lang="en-US" sz="2400" u="sng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 0.00%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$242,164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 2.33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r>
                        <a:rPr lang="en-US" sz="2400" dirty="0"/>
                        <a:t>Lease Rental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u="sng" dirty="0"/>
                        <a:t> </a:t>
                      </a:r>
                      <a:r>
                        <a:rPr lang="en-US" sz="2400" u="sng" dirty="0" smtClean="0"/>
                        <a:t>            48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  </a:t>
                      </a:r>
                      <a:r>
                        <a:rPr lang="en-US" sz="2400" u="sng" baseline="0" dirty="0" smtClean="0"/>
                        <a:t>0.00</a:t>
                      </a:r>
                      <a:r>
                        <a:rPr lang="en-US" sz="2400" u="sng" dirty="0" smtClean="0"/>
                        <a:t>%  </a:t>
                      </a:r>
                      <a:endParaRPr lang="en-US" sz="24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395088"/>
                  </a:ext>
                </a:extLst>
              </a:tr>
              <a:tr h="5098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Budget-to-Budget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u="none" baseline="0" dirty="0" smtClean="0"/>
                        <a:t> </a:t>
                      </a:r>
                      <a:r>
                        <a:rPr lang="en-US" sz="2400" u="dbl" cap="none" baseline="0" dirty="0" smtClean="0">
                          <a:solidFill>
                            <a:schemeClr val="tx1"/>
                          </a:solidFill>
                        </a:rPr>
                        <a:t>$242,212</a:t>
                      </a:r>
                      <a:endParaRPr lang="en-US" sz="2400" u="dbl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none" baseline="0" dirty="0" smtClean="0"/>
                        <a:t> </a:t>
                      </a:r>
                      <a:r>
                        <a:rPr lang="en-US" sz="2400" u="dbl" baseline="0" dirty="0" smtClean="0"/>
                        <a:t>2.04%</a:t>
                      </a:r>
                      <a:endParaRPr lang="en-US" sz="2400" u="db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9953897" cy="8106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Receipts from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718255"/>
              </p:ext>
            </p:extLst>
          </p:nvPr>
        </p:nvGraphicFramePr>
        <p:xfrm>
          <a:off x="633984" y="1005840"/>
          <a:ext cx="11044210" cy="516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0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2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73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2021/2022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2020/2021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 </a:t>
                      </a:r>
                      <a:r>
                        <a:rPr lang="en-US" sz="2400" dirty="0"/>
                        <a:t>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% </a:t>
                      </a:r>
                      <a:r>
                        <a:rPr lang="en-US" sz="2400" dirty="0"/>
                        <a:t>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240">
                <a:tc>
                  <a:txBody>
                    <a:bodyPr/>
                    <a:lstStyle/>
                    <a:p>
                      <a:r>
                        <a:rPr lang="en-US" sz="3200" dirty="0"/>
                        <a:t>General Fund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 $ 8,612,150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$ 8,410,726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$ 201,424</a:t>
                      </a:r>
                      <a:endParaRPr lang="en-US" sz="32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</a:t>
                      </a:r>
                      <a:endParaRPr lang="en-US" sz="3200" dirty="0" smtClean="0"/>
                    </a:p>
                    <a:p>
                      <a:pPr algn="ctr"/>
                      <a:r>
                        <a:rPr lang="en-US" sz="3200" dirty="0" smtClean="0"/>
                        <a:t>2.40%</a:t>
                      </a:r>
                      <a:endParaRPr lang="en-US" sz="32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3351">
                <a:tc>
                  <a:txBody>
                    <a:bodyPr/>
                    <a:lstStyle/>
                    <a:p>
                      <a:r>
                        <a:rPr lang="en-US" sz="3200" dirty="0"/>
                        <a:t>Lease Rental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r>
                        <a:rPr lang="en-US" sz="3200" u="sng" baseline="0" dirty="0" smtClean="0"/>
                        <a:t>    </a:t>
                      </a:r>
                      <a:r>
                        <a:rPr lang="en-US" sz="3200" u="sng" dirty="0" smtClean="0"/>
                        <a:t>1,467,844</a:t>
                      </a:r>
                      <a:endParaRPr lang="en-US" sz="32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 smtClean="0"/>
                        <a:t>   1,463,796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 </a:t>
                      </a:r>
                      <a:endParaRPr lang="en-US" sz="3200" dirty="0" smtClean="0"/>
                    </a:p>
                    <a:p>
                      <a:r>
                        <a:rPr lang="en-US" sz="3200" u="sng" dirty="0" smtClean="0"/>
                        <a:t> </a:t>
                      </a:r>
                      <a:r>
                        <a:rPr lang="en-US" sz="3200" u="sng" baseline="0" dirty="0"/>
                        <a:t> </a:t>
                      </a:r>
                      <a:r>
                        <a:rPr lang="en-US" sz="3200" u="sng" baseline="0" dirty="0" smtClean="0"/>
                        <a:t>           </a:t>
                      </a:r>
                      <a:r>
                        <a:rPr lang="en-US" sz="3200" u="sng" dirty="0" smtClean="0"/>
                        <a:t>48</a:t>
                      </a:r>
                      <a:endParaRPr lang="en-US" sz="32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 smtClean="0"/>
                    </a:p>
                    <a:p>
                      <a:pPr algn="ctr"/>
                      <a:r>
                        <a:rPr lang="en-US" sz="3200" u="sng" dirty="0" smtClean="0"/>
                        <a:t> 0.00%</a:t>
                      </a:r>
                      <a:endParaRPr lang="en-US" sz="3200" u="sng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3351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u="dbl" baseline="0" dirty="0" smtClean="0"/>
                        <a:t>$10,079,994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u="dbl" baseline="0" dirty="0" smtClean="0"/>
                        <a:t>$ 9,878,522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u="dbl" baseline="0" dirty="0" smtClean="0"/>
                        <a:t>$ 201,472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u="dbl" baseline="0" dirty="0" smtClean="0"/>
                        <a:t>2.04%</a:t>
                      </a:r>
                      <a:endParaRPr lang="en-US" sz="3200" u="dbl" baseline="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Local, State &amp; Federal Revenue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826912"/>
              </p:ext>
            </p:extLst>
          </p:nvPr>
        </p:nvGraphicFramePr>
        <p:xfrm>
          <a:off x="755904" y="1175660"/>
          <a:ext cx="10765535" cy="4416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3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3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2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2021/2022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2020/2021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845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r>
                        <a:rPr lang="en-US" sz="2400" baseline="0" dirty="0"/>
                        <a:t> Local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</a:t>
                      </a:r>
                      <a:r>
                        <a:rPr lang="en-US" sz="2400" dirty="0" smtClean="0"/>
                        <a:t>85,900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</a:t>
                      </a:r>
                      <a:r>
                        <a:rPr lang="en-US" sz="2400" dirty="0" smtClean="0"/>
                        <a:t>90,100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(   4,200)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</a:t>
                      </a:r>
                      <a:r>
                        <a:rPr lang="en-US" sz="2400" dirty="0" smtClean="0"/>
                        <a:t>(0.03%)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694">
                <a:tc>
                  <a:txBody>
                    <a:bodyPr/>
                    <a:lstStyle/>
                    <a:p>
                      <a:r>
                        <a:rPr lang="en-US" sz="2400" dirty="0"/>
                        <a:t>State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$1,661,800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$1,598,260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   63,540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   0.54%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935">
                <a:tc>
                  <a:txBody>
                    <a:bodyPr/>
                    <a:lstStyle/>
                    <a:p>
                      <a:r>
                        <a:rPr lang="en-US" sz="2400" dirty="0"/>
                        <a:t>Federal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</a:t>
                      </a:r>
                      <a:r>
                        <a:rPr lang="en-US" sz="2400" dirty="0" smtClean="0"/>
                        <a:t>268,000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</a:t>
                      </a:r>
                      <a:r>
                        <a:rPr lang="en-US" sz="2400" dirty="0" smtClean="0"/>
                        <a:t>286,600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  (18,600) 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 (0.16%)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469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$2,015,700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$1,974,960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</a:t>
                      </a:r>
                      <a:r>
                        <a:rPr lang="en-US" sz="2400" baseline="0" dirty="0" smtClean="0"/>
                        <a:t> 40,740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0.34%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Reserve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Funded at discretion of Executive Council using unspent current year budget.</a:t>
            </a:r>
          </a:p>
          <a:p>
            <a:pPr lvl="1"/>
            <a:r>
              <a:rPr lang="en-US" dirty="0" smtClean="0"/>
              <a:t>Proposed funding = $100,000</a:t>
            </a:r>
          </a:p>
          <a:p>
            <a:pPr lvl="1"/>
            <a:r>
              <a:rPr lang="en-US" dirty="0" smtClean="0"/>
              <a:t>CRF can be used for capital repairs &amp; maintenance to facilities and for program equipment</a:t>
            </a:r>
          </a:p>
          <a:p>
            <a:pPr lvl="1"/>
            <a:r>
              <a:rPr lang="en-US" dirty="0" smtClean="0"/>
              <a:t>Concrete repairs </a:t>
            </a:r>
          </a:p>
          <a:p>
            <a:pPr lvl="1"/>
            <a:r>
              <a:rPr lang="en-US" dirty="0" smtClean="0"/>
              <a:t>Program equipment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6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2488" y="703909"/>
            <a:ext cx="9144000" cy="1041717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/>
              <a:t>Other budgets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75295"/>
            <a:ext cx="9144000" cy="37330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 smtClean="0"/>
              <a:t>Adult Education      $153,702 vs. $155,702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Fall &amp; spring adult evening programs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Customized industry training</a:t>
            </a:r>
          </a:p>
          <a:p>
            <a:pPr algn="l"/>
            <a:endParaRPr lang="en-US" dirty="0" smtClean="0"/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 smtClean="0"/>
              <a:t>Production Fund    $322,315 vs. $326,026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Live work by students: Aspirations, Automotive, Salon Extreme &amp; Student Built Modular House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Student workbooks, certifications, field trips, and tool kits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400" dirty="0" smtClean="0"/>
              <a:t>Summer Career Exploration </a:t>
            </a:r>
            <a:endParaRPr lang="en-US" sz="2400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0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/>
              <a:t>Proprietary Fund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Li’l Bucks Preschool         $239,754  vs.  $250,452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Educational programs for toddlers and preschool children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Fiduciary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Student Activities Fund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Skills USA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HOSA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FFA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9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6257"/>
            <a:ext cx="10515600" cy="39607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 smtClean="0"/>
              <a:t>Next Steps: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000" dirty="0" smtClean="0"/>
              <a:t>Update assumptions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000" dirty="0" smtClean="0"/>
              <a:t>Present at March 8, 2021 meeting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4000" dirty="0" smtClean="0"/>
              <a:t>Board action</a:t>
            </a:r>
            <a:endParaRPr lang="en-US" sz="4000" dirty="0"/>
          </a:p>
        </p:txBody>
      </p:sp>
      <p:pic>
        <p:nvPicPr>
          <p:cNvPr id="6" name="Picture 5" descr="C:\Users\rvining\AppData\Local\Microsoft\Windows\Temporary Internet Files\Content.IE5\K61LRUPH\MBIT_LOGO_WITH_STATEMENT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343" y="799510"/>
            <a:ext cx="2384244" cy="1416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1083</TotalTime>
  <Words>387</Words>
  <Application>Microsoft Office PowerPoint</Application>
  <PresentationFormat>Widescreen</PresentationFormat>
  <Paragraphs>150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Wingdings</vt:lpstr>
      <vt:lpstr>Office Theme</vt:lpstr>
      <vt:lpstr>2021/2022 PROPOSED GENERAL FUND BUDGET  FEBRUARY 8, 2021</vt:lpstr>
      <vt:lpstr>General Fund &amp; Lease Rental Budget-to-Budget February 8, 2021</vt:lpstr>
      <vt:lpstr>SUMMARY OF BUDGET-TO-BUDGET CHANGE:</vt:lpstr>
      <vt:lpstr>Receipts from Members</vt:lpstr>
      <vt:lpstr>Local, State &amp; Federal Revenue</vt:lpstr>
      <vt:lpstr>Capital Reserve Fund</vt:lpstr>
      <vt:lpstr>Other budgets</vt:lpstr>
      <vt:lpstr>Other budgets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Strouse, Kathryn</cp:lastModifiedBy>
  <cp:revision>107</cp:revision>
  <cp:lastPrinted>2020-02-10T16:30:04Z</cp:lastPrinted>
  <dcterms:created xsi:type="dcterms:W3CDTF">2016-11-14T16:52:57Z</dcterms:created>
  <dcterms:modified xsi:type="dcterms:W3CDTF">2021-02-08T14:52:05Z</dcterms:modified>
</cp:coreProperties>
</file>