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7" r:id="rId4"/>
    <p:sldId id="258" r:id="rId5"/>
    <p:sldId id="260" r:id="rId6"/>
    <p:sldId id="262" r:id="rId7"/>
    <p:sldId id="264" r:id="rId8"/>
    <p:sldId id="263" r:id="rId9"/>
    <p:sldId id="266" r:id="rId10"/>
    <p:sldId id="267" r:id="rId11"/>
    <p:sldId id="268" r:id="rId12"/>
    <p:sldId id="261" r:id="rId1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82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4" y="0"/>
            <a:ext cx="304482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2E192A2E-1AEB-412B-BEB3-52008B94908A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5551"/>
            <a:ext cx="304482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4" y="8845551"/>
            <a:ext cx="304482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0BAA6B1B-AE88-4A7E-A6FB-17AACA1912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52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39824AC9-F12A-40FC-AB74-34B9A2C0750E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967"/>
            <a:ext cx="5621020" cy="4190206"/>
          </a:xfrm>
          <a:prstGeom prst="rect">
            <a:avLst/>
          </a:prstGeom>
        </p:spPr>
        <p:txBody>
          <a:bodyPr vert="horz" lIns="92473" tIns="46237" rIns="92473" bIns="4623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4753"/>
            <a:ext cx="3044719" cy="465932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B209C787-E9AC-4C86-B29B-5E9A32FDD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5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9C787-E9AC-4C86-B29B-5E9A32FDDA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1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E50729-F4F8-44BE-88B3-04355469907D}" type="datetimeFigureOut">
              <a:rPr lang="en-US" smtClean="0"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2014/ 2015</a:t>
            </a:r>
            <a:br>
              <a:rPr lang="en-US" dirty="0" smtClean="0"/>
            </a:br>
            <a:r>
              <a:rPr lang="en-US" dirty="0" smtClean="0"/>
              <a:t> 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February 10,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Adult Education   $</a:t>
            </a:r>
            <a:r>
              <a:rPr lang="en-US" sz="2400" dirty="0" smtClean="0"/>
              <a:t>157,520 vs</a:t>
            </a:r>
            <a:r>
              <a:rPr lang="en-US" sz="2400" dirty="0"/>
              <a:t>. $</a:t>
            </a:r>
            <a:r>
              <a:rPr lang="en-US" sz="2400" dirty="0" smtClean="0"/>
              <a:t>155,195</a:t>
            </a:r>
            <a:endParaRPr lang="en-US" sz="2400" dirty="0"/>
          </a:p>
          <a:p>
            <a:pPr lvl="1"/>
            <a:r>
              <a:rPr lang="en-US" sz="2400" dirty="0"/>
              <a:t>Fall &amp; Spring Evening Programs</a:t>
            </a:r>
          </a:p>
          <a:p>
            <a:pPr lvl="1"/>
            <a:r>
              <a:rPr lang="en-US" sz="2400" dirty="0"/>
              <a:t>Industry Specific Training</a:t>
            </a:r>
          </a:p>
          <a:p>
            <a:pPr lvl="1"/>
            <a:endParaRPr lang="en-US" sz="2400" dirty="0"/>
          </a:p>
          <a:p>
            <a:r>
              <a:rPr lang="en-US" sz="2400" dirty="0"/>
              <a:t>Production Fund  </a:t>
            </a:r>
            <a:r>
              <a:rPr lang="en-US" sz="2400" dirty="0" smtClean="0"/>
              <a:t>$316,408 </a:t>
            </a:r>
            <a:r>
              <a:rPr lang="en-US" sz="2400" dirty="0"/>
              <a:t>vs. </a:t>
            </a:r>
            <a:r>
              <a:rPr lang="en-US" sz="2400" dirty="0" smtClean="0"/>
              <a:t>$326,619</a:t>
            </a:r>
            <a:endParaRPr lang="en-US" sz="2400" dirty="0"/>
          </a:p>
          <a:p>
            <a:pPr lvl="1"/>
            <a:r>
              <a:rPr lang="en-US" sz="2400" dirty="0"/>
              <a:t>Live work</a:t>
            </a:r>
          </a:p>
          <a:p>
            <a:pPr lvl="1"/>
            <a:r>
              <a:rPr lang="en-US" sz="2400" dirty="0"/>
              <a:t>Student Built Modular House</a:t>
            </a:r>
          </a:p>
          <a:p>
            <a:pPr lvl="1"/>
            <a:r>
              <a:rPr lang="en-US" sz="2400" dirty="0"/>
              <a:t>Aspirations</a:t>
            </a:r>
          </a:p>
          <a:p>
            <a:pPr lvl="1"/>
            <a:r>
              <a:rPr lang="en-US" sz="2400" dirty="0"/>
              <a:t>Salon Extreme</a:t>
            </a:r>
          </a:p>
          <a:p>
            <a:pPr lvl="1"/>
            <a:r>
              <a:rPr lang="en-US" sz="2400" dirty="0"/>
              <a:t>Student fees</a:t>
            </a:r>
          </a:p>
          <a:p>
            <a:pPr lvl="1"/>
            <a:r>
              <a:rPr lang="en-US" sz="2400" dirty="0"/>
              <a:t>MBIT Summer School Consortium</a:t>
            </a:r>
          </a:p>
          <a:p>
            <a:pPr lvl="1"/>
            <a:r>
              <a:rPr lang="en-US" sz="2400" dirty="0"/>
              <a:t>Summer Enrichment Camp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 – proprietary &amp; fiduciary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Proprietary</a:t>
            </a:r>
          </a:p>
          <a:p>
            <a:pPr lvl="1"/>
            <a:r>
              <a:rPr lang="en-US" sz="2400" dirty="0"/>
              <a:t>Li’l Bucks </a:t>
            </a:r>
            <a:r>
              <a:rPr lang="en-US" sz="2400" dirty="0" smtClean="0"/>
              <a:t>Partners </a:t>
            </a:r>
            <a:r>
              <a:rPr lang="en-US" sz="2400" dirty="0"/>
              <a:t>in </a:t>
            </a:r>
            <a:r>
              <a:rPr lang="en-US" sz="2400" dirty="0" smtClean="0"/>
              <a:t>Learning Childcare Center</a:t>
            </a:r>
            <a:endParaRPr lang="en-US" sz="2400" dirty="0"/>
          </a:p>
          <a:p>
            <a:pPr lvl="2"/>
            <a:r>
              <a:rPr lang="en-US" sz="2000" dirty="0"/>
              <a:t>Educational Programs for Toddlers &amp; Preschool Children</a:t>
            </a:r>
          </a:p>
          <a:p>
            <a:r>
              <a:rPr lang="en-US" sz="2800" dirty="0" smtClean="0"/>
              <a:t>Fiduciary</a:t>
            </a:r>
            <a:endParaRPr lang="en-US" sz="2800" dirty="0"/>
          </a:p>
          <a:p>
            <a:pPr lvl="1"/>
            <a:r>
              <a:rPr lang="en-US" sz="2400" dirty="0"/>
              <a:t>Student Activities Fund - CTSO</a:t>
            </a:r>
          </a:p>
          <a:p>
            <a:pPr lvl="2"/>
            <a:r>
              <a:rPr lang="en-US" sz="2000" dirty="0"/>
              <a:t>Skills USA</a:t>
            </a:r>
          </a:p>
          <a:p>
            <a:pPr lvl="2"/>
            <a:r>
              <a:rPr lang="en-US" sz="2000" dirty="0"/>
              <a:t>HOSA</a:t>
            </a:r>
          </a:p>
          <a:p>
            <a:pPr lvl="2"/>
            <a:r>
              <a:rPr lang="en-US" sz="2000" dirty="0" smtClean="0"/>
              <a:t>FFA</a:t>
            </a:r>
          </a:p>
          <a:p>
            <a:pPr lvl="2"/>
            <a:r>
              <a:rPr lang="en-US" sz="2000" dirty="0" smtClean="0"/>
              <a:t>PBA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Finalize General Fund &amp; Lease Rental Budget</a:t>
            </a:r>
          </a:p>
          <a:p>
            <a:pPr lvl="2"/>
            <a:r>
              <a:rPr lang="en-US" sz="2800" dirty="0" smtClean="0"/>
              <a:t>March 10, 2014 Executive Council Meeting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Finalize Other Budgets</a:t>
            </a:r>
          </a:p>
          <a:p>
            <a:pPr lvl="2"/>
            <a:r>
              <a:rPr lang="en-US" sz="2800" dirty="0" smtClean="0"/>
              <a:t>March 10, 2014 Executive Council Meeting</a:t>
            </a:r>
          </a:p>
          <a:p>
            <a:endParaRPr lang="en-US" sz="2800" dirty="0" smtClean="0"/>
          </a:p>
          <a:p>
            <a:r>
              <a:rPr lang="en-US" sz="2800" dirty="0" smtClean="0"/>
              <a:t>Questions</a:t>
            </a:r>
          </a:p>
          <a:p>
            <a:pPr marL="114300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793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0477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First Look November 11, 2013 Budget-to-Budget increase:</a:t>
            </a:r>
          </a:p>
          <a:p>
            <a:r>
              <a:rPr lang="en-US" sz="2000" dirty="0" smtClean="0"/>
              <a:t>	General Fund &amp; Lease Rental $300,987   or   3.03%</a:t>
            </a:r>
          </a:p>
          <a:p>
            <a:r>
              <a:rPr lang="en-US" sz="2000" dirty="0" smtClean="0"/>
              <a:t>Unknowns:</a:t>
            </a:r>
          </a:p>
          <a:p>
            <a:pPr lvl="2"/>
            <a:r>
              <a:rPr lang="en-US" sz="2000" b="1" dirty="0">
                <a:latin typeface="Franklin Gothic Book (Body)"/>
              </a:rPr>
              <a:t>Health insurance costs</a:t>
            </a:r>
          </a:p>
          <a:p>
            <a:pPr lvl="2"/>
            <a:r>
              <a:rPr lang="en-US" sz="2000" b="1" dirty="0">
                <a:latin typeface="Franklin Gothic Book (Body)"/>
              </a:rPr>
              <a:t>Retirement</a:t>
            </a:r>
          </a:p>
          <a:p>
            <a:pPr lvl="2"/>
            <a:r>
              <a:rPr lang="en-US" sz="2000" b="1" dirty="0">
                <a:latin typeface="Franklin Gothic Book (Body)"/>
              </a:rPr>
              <a:t>Insurance </a:t>
            </a:r>
          </a:p>
          <a:p>
            <a:pPr lvl="2"/>
            <a:r>
              <a:rPr lang="en-US" sz="2000" b="1" dirty="0">
                <a:latin typeface="Franklin Gothic Book (Body)"/>
              </a:rPr>
              <a:t>Utilities	</a:t>
            </a:r>
          </a:p>
          <a:p>
            <a:pPr lvl="2"/>
            <a:r>
              <a:rPr lang="en-US" sz="2000" b="1" dirty="0">
                <a:latin typeface="Franklin Gothic Book (Body)"/>
              </a:rPr>
              <a:t>State subsidies</a:t>
            </a:r>
          </a:p>
          <a:p>
            <a:pPr lvl="2"/>
            <a:r>
              <a:rPr lang="en-US" sz="2000" b="1" dirty="0">
                <a:latin typeface="Franklin Gothic Book (Body)"/>
              </a:rPr>
              <a:t>Federal grants</a:t>
            </a:r>
          </a:p>
          <a:p>
            <a:r>
              <a:rPr lang="en-US" sz="2000" dirty="0" smtClean="0"/>
              <a:t>Goal – to be at or under Act 1 Index  of 2.1%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48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Status – General Fund &amp; Lease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Budget-to-budget increase $208,193 or 2.1%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887041"/>
              </p:ext>
            </p:extLst>
          </p:nvPr>
        </p:nvGraphicFramePr>
        <p:xfrm>
          <a:off x="228600" y="2209800"/>
          <a:ext cx="8851329" cy="426979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75840"/>
                <a:gridCol w="1950720"/>
                <a:gridCol w="1826768"/>
                <a:gridCol w="1578801"/>
                <a:gridCol w="1219200"/>
              </a:tblGrid>
              <a:tr h="363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$8,677,407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$8,470,459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$206,948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2.44%</a:t>
                      </a:r>
                      <a:endParaRPr lang="en-US" sz="2400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0.08%</a:t>
                      </a:r>
                    </a:p>
                  </a:txBody>
                  <a:tcPr/>
                </a:tc>
              </a:tr>
              <a:tr h="1543455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$10,145,771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$9,937,578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$208,193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2.1%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7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4038600"/>
          </a:xfrm>
        </p:spPr>
        <p:txBody>
          <a:bodyPr>
            <a:noAutofit/>
          </a:bodyPr>
          <a:lstStyle/>
          <a:p>
            <a:pPr marL="582930" lvl="1" indent="-285750"/>
            <a:r>
              <a:rPr lang="en-US" sz="1800" b="1" dirty="0" smtClean="0"/>
              <a:t>Teachers’ Salaries – per contract</a:t>
            </a:r>
          </a:p>
          <a:p>
            <a:pPr marL="582930" lvl="1" indent="-285750"/>
            <a:endParaRPr lang="en-US" sz="1800" b="1" dirty="0"/>
          </a:p>
          <a:p>
            <a:pPr marL="582930" lvl="1" indent="-285750"/>
            <a:r>
              <a:rPr lang="en-US" sz="1800" b="1" dirty="0" smtClean="0"/>
              <a:t>Administrators, Instructional Assistants and Support Staff – used 3% increase on 2013/14 pay rates</a:t>
            </a:r>
          </a:p>
          <a:p>
            <a:pPr marL="582930" lvl="1" indent="-285750"/>
            <a:endParaRPr lang="en-US" sz="1800" b="1" dirty="0"/>
          </a:p>
          <a:p>
            <a:pPr marL="582930" lvl="1" indent="-285750"/>
            <a:r>
              <a:rPr lang="en-US" sz="1800" b="1" dirty="0" smtClean="0"/>
              <a:t>Medical &amp; Prescription benefit cost – 5.2% decrease based on second look</a:t>
            </a:r>
          </a:p>
          <a:p>
            <a:pPr marL="582930" lvl="1" indent="-285750"/>
            <a:endParaRPr lang="en-US" sz="1800" b="1" dirty="0"/>
          </a:p>
          <a:p>
            <a:pPr marL="582930" lvl="1" indent="-285750"/>
            <a:r>
              <a:rPr lang="en-US" sz="1800" b="1" dirty="0" smtClean="0"/>
              <a:t>PSERS pension cost increases to 21.4% from 16.93% of eligible payroll</a:t>
            </a:r>
          </a:p>
          <a:p>
            <a:pPr marL="582930" lvl="1" indent="-285750"/>
            <a:endParaRPr lang="en-US" sz="1800" b="1" dirty="0" smtClean="0"/>
          </a:p>
          <a:p>
            <a:pPr marL="582930" lvl="1" indent="-285750"/>
            <a:r>
              <a:rPr lang="en-US" sz="1800" b="1" dirty="0" smtClean="0"/>
              <a:t>Other items – lowered advertising, printing, &amp; supplies lines.  Utilities level with 2013/14</a:t>
            </a:r>
          </a:p>
          <a:p>
            <a:pPr marL="582930" lvl="1" indent="-285750"/>
            <a:endParaRPr lang="en-US" sz="1800" dirty="0"/>
          </a:p>
          <a:p>
            <a:pPr marL="582930" lvl="1" indent="-285750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12634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Components of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Net increase salaries &amp; wages	     	  </a:t>
            </a:r>
            <a:r>
              <a:rPr lang="en-US" sz="1800" dirty="0"/>
              <a:t>	</a:t>
            </a:r>
            <a:r>
              <a:rPr lang="en-US" sz="1800" dirty="0" smtClean="0"/>
              <a:t>	 $  61,566</a:t>
            </a:r>
            <a:endParaRPr lang="en-US" sz="1800" dirty="0" smtClean="0">
              <a:latin typeface="+mj-lt"/>
            </a:endParaRPr>
          </a:p>
          <a:p>
            <a:r>
              <a:rPr lang="en-US" sz="1800" dirty="0" smtClean="0"/>
              <a:t>Net decrease health insurance &amp; contract benefits          		    </a:t>
            </a:r>
            <a:r>
              <a:rPr lang="en-US" sz="1800" dirty="0" smtClean="0">
                <a:latin typeface="+mj-lt"/>
              </a:rPr>
              <a:t> (36,353)</a:t>
            </a:r>
          </a:p>
          <a:p>
            <a:r>
              <a:rPr lang="en-US" sz="1800" dirty="0" smtClean="0"/>
              <a:t>Increase on account of employer’s PSERS rate</a:t>
            </a:r>
            <a:r>
              <a:rPr lang="en-US" sz="1800" dirty="0" smtClean="0">
                <a:latin typeface="+mj-lt"/>
              </a:rPr>
              <a:t>  growth   	   	    209,093</a:t>
            </a:r>
          </a:p>
          <a:p>
            <a:r>
              <a:rPr lang="en-US" sz="1800" dirty="0" smtClean="0"/>
              <a:t>Net decrease in program supplies   	                                                     (</a:t>
            </a:r>
            <a:r>
              <a:rPr lang="en-US" sz="1800" dirty="0" smtClean="0">
                <a:latin typeface="+mj-lt"/>
              </a:rPr>
              <a:t>26,015)</a:t>
            </a:r>
          </a:p>
          <a:p>
            <a:r>
              <a:rPr lang="en-US" sz="1800" dirty="0" smtClean="0"/>
              <a:t>Net increase in non-instructional supplies		       	      11,350</a:t>
            </a:r>
          </a:p>
          <a:p>
            <a:r>
              <a:rPr lang="en-US" sz="1800" dirty="0" smtClean="0"/>
              <a:t>Net decrease all others			       	                </a:t>
            </a:r>
            <a:r>
              <a:rPr lang="en-US" sz="1800" u="sng" dirty="0" smtClean="0"/>
              <a:t>     (12,693)</a:t>
            </a:r>
            <a:endParaRPr lang="en-US" sz="1800" u="sng" dirty="0" smtClean="0">
              <a:latin typeface="+mj-lt"/>
            </a:endParaRPr>
          </a:p>
          <a:p>
            <a:endParaRPr lang="en-US" sz="1800" dirty="0" smtClean="0"/>
          </a:p>
          <a:p>
            <a:r>
              <a:rPr lang="en-US" sz="2800" dirty="0" smtClean="0"/>
              <a:t>Total	</a:t>
            </a:r>
            <a:r>
              <a:rPr lang="en-US" dirty="0" smtClean="0"/>
              <a:t>				</a:t>
            </a:r>
            <a:r>
              <a:rPr lang="en-US" sz="2400" u="dbl" dirty="0" smtClean="0">
                <a:latin typeface="+mj-lt"/>
              </a:rPr>
              <a:t>$206,948</a:t>
            </a:r>
          </a:p>
        </p:txBody>
      </p:sp>
    </p:spTree>
    <p:extLst>
      <p:ext uri="{BB962C8B-B14F-4D97-AF65-F5344CB8AC3E}">
        <p14:creationId xmlns:p14="http://schemas.microsoft.com/office/powerpoint/2010/main" val="37666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58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General Fund – Receipts from Member School Districts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95400"/>
            <a:ext cx="7520940" cy="3385077"/>
          </a:xfrm>
        </p:spPr>
        <p:txBody>
          <a:bodyPr/>
          <a:lstStyle/>
          <a:p>
            <a:pPr marL="777240" lvl="2" indent="0">
              <a:buNone/>
            </a:pPr>
            <a:r>
              <a:rPr lang="en-US" dirty="0" smtClean="0"/>
              <a:t>																																																																																											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1540"/>
              </p:ext>
            </p:extLst>
          </p:nvPr>
        </p:nvGraphicFramePr>
        <p:xfrm>
          <a:off x="228600" y="2057400"/>
          <a:ext cx="8686800" cy="4648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65481"/>
                <a:gridCol w="1860931"/>
                <a:gridCol w="1792822"/>
                <a:gridCol w="1553916"/>
                <a:gridCol w="1213650"/>
              </a:tblGrid>
              <a:tr h="656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</a:tr>
              <a:tr h="11763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$7,286,372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$7,190,719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$95,653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1.33%</a:t>
                      </a:r>
                      <a:endParaRPr lang="en-US" sz="2400" dirty="0"/>
                    </a:p>
                  </a:txBody>
                  <a:tcPr/>
                </a:tc>
              </a:tr>
              <a:tr h="121983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1,245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0.08%</a:t>
                      </a:r>
                    </a:p>
                  </a:txBody>
                  <a:tcPr/>
                </a:tc>
              </a:tr>
              <a:tr h="159516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$8,754,736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$8,657,838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$96,898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1.12%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4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dirty="0" smtClean="0"/>
              <a:t>Other Revenue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33574"/>
              </p:ext>
            </p:extLst>
          </p:nvPr>
        </p:nvGraphicFramePr>
        <p:xfrm>
          <a:off x="457200" y="1371600"/>
          <a:ext cx="8132698" cy="495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/>
                <a:gridCol w="1565211"/>
                <a:gridCol w="1526857"/>
                <a:gridCol w="1680210"/>
                <a:gridCol w="1280160"/>
              </a:tblGrid>
              <a:tr h="10247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2014/2015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r"/>
                      <a:r>
                        <a:rPr lang="en-US" sz="2000" dirty="0" smtClean="0"/>
                        <a:t>2013/2014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</a:t>
                      </a:r>
                    </a:p>
                    <a:p>
                      <a:pPr algn="ctr"/>
                      <a:r>
                        <a:rPr lang="en-US" sz="2000" dirty="0" smtClean="0"/>
                        <a:t>Change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%</a:t>
                      </a:r>
                    </a:p>
                    <a:p>
                      <a:pPr algn="ctr"/>
                      <a:r>
                        <a:rPr lang="en-US" sz="2000" dirty="0" smtClean="0"/>
                        <a:t>Change</a:t>
                      </a:r>
                      <a:endParaRPr lang="en-US" sz="2000" dirty="0"/>
                    </a:p>
                  </a:txBody>
                  <a:tcPr/>
                </a:tc>
              </a:tr>
              <a:tr h="939362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Other Local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$88,550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$95,300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-$ 6,750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-7.08%</a:t>
                      </a:r>
                      <a:endParaRPr lang="en-US" sz="2000" dirty="0"/>
                    </a:p>
                  </a:txBody>
                  <a:tcPr/>
                </a:tc>
              </a:tr>
              <a:tr h="1024759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State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$1,025,400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$898,000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$127,400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14.19%</a:t>
                      </a:r>
                    </a:p>
                  </a:txBody>
                  <a:tcPr/>
                </a:tc>
              </a:tr>
              <a:tr h="939362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Federal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$277,085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$286,440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-$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9,355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-3.27%</a:t>
                      </a:r>
                      <a:endParaRPr lang="en-US" sz="2000" dirty="0"/>
                    </a:p>
                  </a:txBody>
                  <a:tcPr/>
                </a:tc>
              </a:tr>
              <a:tr h="1024759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$1,391,035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$1,279,740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$111,295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8.70%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620000" cy="1143000"/>
          </a:xfrm>
        </p:spPr>
        <p:txBody>
          <a:bodyPr/>
          <a:lstStyle/>
          <a:p>
            <a:r>
              <a:rPr lang="en-US" dirty="0" smtClean="0"/>
              <a:t>State &amp; Federal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620000" cy="411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State Subsidies - Increase Vocational Educational, Social Security  and Retirement  Subsidies </a:t>
            </a:r>
          </a:p>
          <a:p>
            <a:pPr lvl="3"/>
            <a:r>
              <a:rPr lang="en-US" sz="2000" dirty="0" smtClean="0"/>
              <a:t>Total state  $1,025,400 vs. $893,000</a:t>
            </a:r>
          </a:p>
          <a:p>
            <a:pPr lvl="3"/>
            <a:endParaRPr lang="en-US" dirty="0"/>
          </a:p>
          <a:p>
            <a:r>
              <a:rPr lang="en-US" sz="2400" dirty="0" smtClean="0"/>
              <a:t>Decrease Federal funding for Carl D. Perkins Grant</a:t>
            </a:r>
          </a:p>
          <a:p>
            <a:pPr lvl="3"/>
            <a:r>
              <a:rPr lang="en-US" sz="2000" dirty="0" smtClean="0"/>
              <a:t>Projected for 2013/2014 = $286,440</a:t>
            </a:r>
          </a:p>
          <a:p>
            <a:pPr lvl="3"/>
            <a:r>
              <a:rPr lang="en-US" sz="2000" dirty="0" smtClean="0"/>
              <a:t>Actual received 2013/2014  =  $277,085</a:t>
            </a:r>
          </a:p>
          <a:p>
            <a:pPr lvl="3"/>
            <a:r>
              <a:rPr lang="en-US" sz="2000" dirty="0" smtClean="0"/>
              <a:t>Federal coordinator recommended same as 2013/2014 funding</a:t>
            </a:r>
          </a:p>
          <a:p>
            <a:pPr lvl="3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656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Capital Reserve Fund</a:t>
            </a:r>
          </a:p>
          <a:p>
            <a:pPr lvl="1"/>
            <a:r>
              <a:rPr lang="en-US" sz="2400" dirty="0"/>
              <a:t>Funded at discretion of Executive Council using unspent current year budget contribution – proposed $</a:t>
            </a:r>
            <a:r>
              <a:rPr lang="en-US" sz="2400" dirty="0" smtClean="0"/>
              <a:t>125,000</a:t>
            </a:r>
            <a:endParaRPr lang="en-US" sz="2400" dirty="0"/>
          </a:p>
          <a:p>
            <a:pPr lvl="1"/>
            <a:r>
              <a:rPr lang="en-US" sz="2400" dirty="0"/>
              <a:t>Funds to be used for acquisition of program </a:t>
            </a:r>
            <a:r>
              <a:rPr lang="en-US" sz="2400" dirty="0" smtClean="0"/>
              <a:t>equipment, capital </a:t>
            </a:r>
            <a:r>
              <a:rPr lang="en-US" sz="2400" dirty="0"/>
              <a:t>repairs and maintenance to facilities</a:t>
            </a:r>
          </a:p>
          <a:p>
            <a:pPr marL="457200" lvl="1" indent="0">
              <a:buNone/>
            </a:pPr>
            <a:r>
              <a:rPr lang="en-US" sz="2400" dirty="0"/>
              <a:t>		Traffic signal			$30,000</a:t>
            </a:r>
          </a:p>
          <a:p>
            <a:pPr marL="457200" lvl="1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Digital road sign</a:t>
            </a:r>
            <a:r>
              <a:rPr lang="en-US" sz="2400" dirty="0"/>
              <a:t>		</a:t>
            </a:r>
            <a:r>
              <a:rPr lang="en-US" sz="2400" dirty="0" smtClean="0"/>
              <a:t>$35,000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	Concrete walkway &amp; stairs	</a:t>
            </a:r>
            <a:r>
              <a:rPr lang="en-US" sz="2400" dirty="0" smtClean="0"/>
              <a:t>$25,000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Transformer replacement        $150,000</a:t>
            </a:r>
            <a:r>
              <a:rPr lang="en-US" sz="2400" dirty="0"/>
              <a:t>			</a:t>
            </a:r>
            <a:r>
              <a:rPr lang="en-US" sz="2400" dirty="0" smtClean="0"/>
              <a:t>Equipment matching </a:t>
            </a:r>
            <a:r>
              <a:rPr lang="en-US" sz="2400" dirty="0"/>
              <a:t>funds	</a:t>
            </a:r>
            <a:r>
              <a:rPr lang="en-US" sz="2400" dirty="0" smtClean="0"/>
              <a:t> $50,000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1118</TotalTime>
  <Words>428</Words>
  <Application>Microsoft Office PowerPoint</Application>
  <PresentationFormat>On-screen Show (4:3)</PresentationFormat>
  <Paragraphs>222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2014/ 2015  General Fund Budget</vt:lpstr>
      <vt:lpstr>Update</vt:lpstr>
      <vt:lpstr>Status – General Fund &amp; Lease Rental</vt:lpstr>
      <vt:lpstr>assumptions </vt:lpstr>
      <vt:lpstr>Components of Increase</vt:lpstr>
      <vt:lpstr>General Fund – Receipts from Member School Districts</vt:lpstr>
      <vt:lpstr>Other Revenue</vt:lpstr>
      <vt:lpstr>State &amp; Federal Revenue</vt:lpstr>
      <vt:lpstr>Other budgets </vt:lpstr>
      <vt:lpstr>Other budgets</vt:lpstr>
      <vt:lpstr>Other budgets – proprietary &amp; fiduciary</vt:lpstr>
      <vt:lpstr>Next step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/ 2013  General Fund Budget</dc:title>
  <dc:creator>Vining, Robert</dc:creator>
  <cp:lastModifiedBy>Rinker, Erin-Caitlin</cp:lastModifiedBy>
  <cp:revision>76</cp:revision>
  <cp:lastPrinted>2014-02-10T20:54:31Z</cp:lastPrinted>
  <dcterms:created xsi:type="dcterms:W3CDTF">2011-11-11T18:29:14Z</dcterms:created>
  <dcterms:modified xsi:type="dcterms:W3CDTF">2014-03-12T21:37:36Z</dcterms:modified>
</cp:coreProperties>
</file>