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5" r:id="rId3"/>
    <p:sldId id="257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6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2/8/2016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2016/2017 General Fund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Middle Bucks Institute of Technology</a:t>
            </a:r>
          </a:p>
          <a:p>
            <a:r>
              <a:rPr lang="en-US" dirty="0" smtClean="0"/>
              <a:t>February 8,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6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259762"/>
          </a:xfrm>
        </p:spPr>
        <p:txBody>
          <a:bodyPr/>
          <a:lstStyle/>
          <a:p>
            <a:r>
              <a:rPr lang="en-US" dirty="0" smtClean="0"/>
              <a:t>Other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686" y="1744394"/>
            <a:ext cx="9946562" cy="45157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Proprietary Fund       $209,240 vs. $204,000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Li’l Bucks Preschool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Educational programs for Toddlers &amp; Preschool Children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Fiduciary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Student Activities Fund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200" dirty="0" smtClean="0"/>
              <a:t>Skills USA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200" dirty="0" smtClean="0"/>
              <a:t>Future Health Professionals - HOSA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200" dirty="0" smtClean="0"/>
              <a:t>Future Farmers of American - FFA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200" dirty="0" smtClean="0"/>
              <a:t>Pennsylvania Builders Association - PBA</a:t>
            </a:r>
          </a:p>
        </p:txBody>
      </p:sp>
    </p:spTree>
    <p:extLst>
      <p:ext uri="{BB962C8B-B14F-4D97-AF65-F5344CB8AC3E}">
        <p14:creationId xmlns:p14="http://schemas.microsoft.com/office/powerpoint/2010/main" val="238662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Next step: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4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 smtClean="0"/>
              <a:t> Final revisions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4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 smtClean="0"/>
              <a:t>Board action – March 14, 2016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870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November 9, 2015 first look at budget-to-budget increase: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General Fund &amp; Lease Rental $387,994 or 3.71%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Unknowns: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Health insurance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Retirement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Insurance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State subsidies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Federal grant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Goal to be at or under Act 1 index – 2.4%</a:t>
            </a:r>
          </a:p>
        </p:txBody>
      </p:sp>
    </p:spTree>
    <p:extLst>
      <p:ext uri="{BB962C8B-B14F-4D97-AF65-F5344CB8AC3E}">
        <p14:creationId xmlns:p14="http://schemas.microsoft.com/office/powerpoint/2010/main" val="5498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General fund &amp; Lease Rental</a:t>
            </a:r>
            <a:br>
              <a:rPr lang="en-US" dirty="0" smtClean="0"/>
            </a:br>
            <a:r>
              <a:rPr lang="en-US" sz="4000" dirty="0" smtClean="0"/>
              <a:t>budget-to-budget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681321"/>
              </p:ext>
            </p:extLst>
          </p:nvPr>
        </p:nvGraphicFramePr>
        <p:xfrm>
          <a:off x="829994" y="2292814"/>
          <a:ext cx="10635049" cy="378598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33975"/>
                <a:gridCol w="1999206"/>
                <a:gridCol w="1853559"/>
                <a:gridCol w="1691500"/>
                <a:gridCol w="1856809"/>
              </a:tblGrid>
              <a:tr h="4134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2016/17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2015/16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 Change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%</a:t>
                      </a:r>
                      <a:r>
                        <a:rPr lang="en-US" sz="2400" baseline="0" dirty="0" smtClean="0"/>
                        <a:t> Change</a:t>
                      </a:r>
                      <a:endParaRPr lang="en-US" sz="2400" dirty="0"/>
                    </a:p>
                  </a:txBody>
                  <a:tcPr/>
                </a:tc>
              </a:tr>
              <a:tr h="1109594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$9,300,294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$8,982,933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$317,361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3.53%</a:t>
                      </a:r>
                      <a:endParaRPr lang="en-US" sz="2400" dirty="0"/>
                    </a:p>
                  </a:txBody>
                  <a:tcPr/>
                </a:tc>
              </a:tr>
              <a:tr h="1109594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$1,460,021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$1,472,466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-$12,445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-0.85%</a:t>
                      </a:r>
                      <a:endParaRPr lang="en-US" sz="2400" dirty="0"/>
                    </a:p>
                  </a:txBody>
                  <a:tcPr/>
                </a:tc>
              </a:tr>
              <a:tr h="1109594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Expenditures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$10,760,315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$10,455,399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$304,916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2.92%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4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7" y="2121408"/>
            <a:ext cx="10659697" cy="4050792"/>
          </a:xfrm>
        </p:spPr>
        <p:txBody>
          <a:bodyPr>
            <a:noAutofit/>
          </a:bodyPr>
          <a:lstStyle/>
          <a:p>
            <a:r>
              <a:rPr lang="en-US" sz="2400" dirty="0" smtClean="0"/>
              <a:t>Teachers’ salaries per MBEA Contract </a:t>
            </a:r>
          </a:p>
          <a:p>
            <a:r>
              <a:rPr lang="en-US" sz="2400" dirty="0" smtClean="0"/>
              <a:t>Administrative salaries per Act 93 Agreement</a:t>
            </a:r>
          </a:p>
          <a:p>
            <a:r>
              <a:rPr lang="en-US" sz="2400" dirty="0" smtClean="0"/>
              <a:t>All other Salaries and Wages – 2% increase on 2015/2016 pay rates</a:t>
            </a:r>
          </a:p>
          <a:p>
            <a:r>
              <a:rPr lang="en-US" sz="2400" dirty="0" smtClean="0"/>
              <a:t>Health Insurance –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look out of 3 - IBC rates – 5.7% Medical &amp; -9.9% Rx </a:t>
            </a:r>
          </a:p>
          <a:p>
            <a:r>
              <a:rPr lang="en-US" sz="2400" dirty="0" smtClean="0"/>
              <a:t>Retirement – PSERS certified employer rate 30.03%</a:t>
            </a:r>
          </a:p>
          <a:p>
            <a:r>
              <a:rPr lang="en-US" sz="2400" dirty="0" smtClean="0"/>
              <a:t>Purchased property services – increase for</a:t>
            </a:r>
            <a:r>
              <a:rPr lang="en-US" sz="2400" dirty="0"/>
              <a:t> cleaning services,</a:t>
            </a:r>
            <a:r>
              <a:rPr lang="en-US" sz="2400" dirty="0" smtClean="0"/>
              <a:t> equipment maintenance in programs, and facilities.</a:t>
            </a:r>
          </a:p>
          <a:p>
            <a:r>
              <a:rPr lang="en-US" sz="2400" dirty="0" smtClean="0"/>
              <a:t>Use of Committed Fund Balance</a:t>
            </a:r>
          </a:p>
          <a:p>
            <a:r>
              <a:rPr lang="en-US" sz="2400" dirty="0" smtClean="0"/>
              <a:t>Use of funds held by BMCSHCC </a:t>
            </a:r>
          </a:p>
        </p:txBody>
      </p:sp>
    </p:spTree>
    <p:extLst>
      <p:ext uri="{BB962C8B-B14F-4D97-AF65-F5344CB8AC3E}">
        <p14:creationId xmlns:p14="http://schemas.microsoft.com/office/powerpoint/2010/main" val="11984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231414"/>
            <a:ext cx="10058400" cy="1609344"/>
          </a:xfrm>
        </p:spPr>
        <p:txBody>
          <a:bodyPr/>
          <a:lstStyle/>
          <a:p>
            <a:r>
              <a:rPr lang="en-US" dirty="0" smtClean="0"/>
              <a:t>Summary of budget-to-budget change: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283170"/>
              </p:ext>
            </p:extLst>
          </p:nvPr>
        </p:nvGraphicFramePr>
        <p:xfrm>
          <a:off x="1069975" y="1617788"/>
          <a:ext cx="10058400" cy="505498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667256"/>
                <a:gridCol w="1645920"/>
                <a:gridCol w="1745224"/>
              </a:tblGrid>
              <a:tr h="4595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% Change</a:t>
                      </a:r>
                    </a:p>
                  </a:txBody>
                  <a:tcPr/>
                </a:tc>
              </a:tr>
              <a:tr h="4595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Teacher’s salaries</a:t>
                      </a:r>
                      <a:r>
                        <a:rPr lang="en-US" sz="2400" baseline="0" dirty="0" smtClean="0"/>
                        <a:t> – net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$65,733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0.73%</a:t>
                      </a:r>
                    </a:p>
                  </a:txBody>
                  <a:tcPr/>
                </a:tc>
              </a:tr>
              <a:tr h="4595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Admin &amp;</a:t>
                      </a:r>
                      <a:r>
                        <a:rPr lang="en-US" sz="2400" baseline="0" dirty="0" smtClean="0"/>
                        <a:t> support staff salaries &amp; wages  - net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16,821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0.19%</a:t>
                      </a:r>
                      <a:endParaRPr lang="en-US" sz="2400" dirty="0"/>
                    </a:p>
                  </a:txBody>
                  <a:tcPr/>
                </a:tc>
              </a:tr>
              <a:tr h="4595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Retirement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216,100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2.41%</a:t>
                      </a:r>
                      <a:endParaRPr lang="en-US" sz="2400" dirty="0"/>
                    </a:p>
                  </a:txBody>
                  <a:tcPr/>
                </a:tc>
              </a:tr>
              <a:tr h="4595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Health insurance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27,525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0.31%</a:t>
                      </a:r>
                      <a:endParaRPr lang="en-US" sz="2400" dirty="0"/>
                    </a:p>
                  </a:txBody>
                  <a:tcPr/>
                </a:tc>
              </a:tr>
              <a:tr h="4595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Contractual &amp; other</a:t>
                      </a:r>
                      <a:r>
                        <a:rPr lang="en-US" sz="2400" baseline="0" dirty="0" smtClean="0"/>
                        <a:t> statutory benefits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22,314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0.25%</a:t>
                      </a:r>
                    </a:p>
                  </a:txBody>
                  <a:tcPr/>
                </a:tc>
              </a:tr>
              <a:tr h="4595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Purchased property</a:t>
                      </a:r>
                      <a:r>
                        <a:rPr lang="en-US" sz="2400" baseline="0" dirty="0" smtClean="0"/>
                        <a:t> services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39,843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0.44%</a:t>
                      </a:r>
                      <a:endParaRPr lang="en-US" sz="2400" dirty="0"/>
                    </a:p>
                  </a:txBody>
                  <a:tcPr/>
                </a:tc>
              </a:tr>
              <a:tr h="4595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All other net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sng" dirty="0" smtClean="0"/>
                        <a:t>-70,975</a:t>
                      </a:r>
                      <a:endParaRPr lang="en-US" sz="2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sng" dirty="0" smtClean="0"/>
                        <a:t>-0.79%</a:t>
                      </a:r>
                      <a:endParaRPr lang="en-US" sz="2400" u="sng" dirty="0"/>
                    </a:p>
                  </a:txBody>
                  <a:tcPr/>
                </a:tc>
              </a:tr>
              <a:tr h="45954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Total General</a:t>
                      </a:r>
                      <a:r>
                        <a:rPr lang="en-US" sz="2400" baseline="0" dirty="0" smtClean="0"/>
                        <a:t>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$317,361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3.53%</a:t>
                      </a:r>
                      <a:endParaRPr lang="en-US" sz="2400" dirty="0"/>
                    </a:p>
                  </a:txBody>
                  <a:tcPr/>
                </a:tc>
              </a:tr>
              <a:tr h="45954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Lease rental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sng" dirty="0" smtClean="0"/>
                        <a:t>-12,444</a:t>
                      </a:r>
                      <a:endParaRPr lang="en-US" sz="24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sng" dirty="0" smtClean="0"/>
                        <a:t>-0.85%</a:t>
                      </a:r>
                      <a:endParaRPr lang="en-US" sz="2400" u="sng" dirty="0"/>
                    </a:p>
                  </a:txBody>
                  <a:tcPr/>
                </a:tc>
              </a:tr>
              <a:tr h="45954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       Total budget-to-budget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$304,917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2.92%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1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Receipts from Member Districts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437130"/>
              </p:ext>
            </p:extLst>
          </p:nvPr>
        </p:nvGraphicFramePr>
        <p:xfrm>
          <a:off x="689317" y="2093976"/>
          <a:ext cx="10607041" cy="432044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418449"/>
                <a:gridCol w="1913206"/>
                <a:gridCol w="1716258"/>
                <a:gridCol w="1837389"/>
                <a:gridCol w="1721739"/>
              </a:tblGrid>
              <a:tr h="10443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2016/17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2015/16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$ Change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% Change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971501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General Fund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$7,498,934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$7,282,183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$216,751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2.98%</a:t>
                      </a:r>
                    </a:p>
                  </a:txBody>
                  <a:tcPr/>
                </a:tc>
              </a:tr>
              <a:tr h="971501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Authority Lease Rental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$1,460,022</a:t>
                      </a:r>
                    </a:p>
                    <a:p>
                      <a:pPr algn="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$1,472,466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-$12,444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-0.85%</a:t>
                      </a:r>
                      <a:endParaRPr lang="en-US" sz="2400" dirty="0"/>
                    </a:p>
                  </a:txBody>
                  <a:tcPr/>
                </a:tc>
              </a:tr>
              <a:tr h="971501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Contribution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$8,958,956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$8,754,649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$204,307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dirty="0" smtClean="0"/>
                    </a:p>
                    <a:p>
                      <a:pPr algn="r"/>
                      <a:r>
                        <a:rPr lang="en-US" sz="2400" dirty="0" smtClean="0"/>
                        <a:t>2.33%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12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Local, state &amp; federal revenue 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28800"/>
            <a:ext cx="10058400" cy="4343400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Other Local Revenue</a:t>
            </a:r>
            <a:r>
              <a:rPr lang="en-US" sz="2800" dirty="0"/>
              <a:t> </a:t>
            </a:r>
            <a:r>
              <a:rPr lang="en-US" sz="2800" dirty="0" smtClean="0"/>
              <a:t>- $82,300 vs. $78,550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State Subsidies – increase Voc Ed and Retirement Subsidies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Total state $1,288,060 vs. $1,157,200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/>
              <a:t>Federal funding – increase from Carl D. Perkins Grant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Total Federal $281,000 vs. $265,000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2800" dirty="0" smtClean="0"/>
              <a:t> Committed fund balance &amp; BMCSHCC  $150,000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58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00665"/>
            <a:ext cx="10396938" cy="463166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Capital Reserve Fund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Funded at discretion of Executive Council using unspent current year budget. </a:t>
            </a:r>
            <a:r>
              <a:rPr lang="en-US" sz="2600" dirty="0"/>
              <a:t> </a:t>
            </a:r>
            <a:r>
              <a:rPr lang="en-US" sz="2600" dirty="0" smtClean="0"/>
              <a:t>Proposed $100,000</a:t>
            </a:r>
          </a:p>
          <a:p>
            <a:pPr marL="274320" lvl="1" indent="0">
              <a:buNone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600" dirty="0" smtClean="0"/>
              <a:t>Funds used for acquisition of program equipment, capital repairs and maintenance to facilities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600" dirty="0" smtClean="0"/>
              <a:t>Digital road sign – carryover		$30,000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600" dirty="0" smtClean="0"/>
              <a:t>Plumbing 				  	 </a:t>
            </a:r>
            <a:r>
              <a:rPr lang="en-US" sz="2600" dirty="0"/>
              <a:t> </a:t>
            </a:r>
            <a:r>
              <a:rPr lang="en-US" sz="2600" dirty="0" smtClean="0"/>
              <a:t>15,000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600" dirty="0" smtClean="0"/>
              <a:t>Campus lighting			 	 12,500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600" dirty="0" smtClean="0"/>
              <a:t>Roof repairs					100,000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600" dirty="0" smtClean="0"/>
              <a:t>Concrete repairs				  35,000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600" dirty="0" smtClean="0"/>
              <a:t>Equipment &amp; grant matching funds 	  50,000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81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61075"/>
            <a:ext cx="10058400" cy="1330100"/>
          </a:xfrm>
        </p:spPr>
        <p:txBody>
          <a:bodyPr/>
          <a:lstStyle/>
          <a:p>
            <a:r>
              <a:rPr lang="en-US" dirty="0" smtClean="0"/>
              <a:t>Other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91175"/>
            <a:ext cx="10058400" cy="46810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Adult Education    $152,778 vs. $157,520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Fall &amp; Spring Adult Evening Programs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Customized Industry Training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Emission Recertification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Production Fund   $269,800 vs. $256,620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Live work by students:  Aspirations, Salon Extreme, the student-built modular house</a:t>
            </a:r>
            <a:br>
              <a:rPr lang="en-US" sz="2400" dirty="0" smtClean="0"/>
            </a:br>
            <a:r>
              <a:rPr lang="en-US" sz="2400" dirty="0" smtClean="0"/>
              <a:t>Student workbooks, Cosmetology kits &amp; field trips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 smtClean="0"/>
              <a:t>Summer Career Exploration Program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022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505</Words>
  <Application>Microsoft Office PowerPoint</Application>
  <PresentationFormat>Widescreen</PresentationFormat>
  <Paragraphs>176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</vt:lpstr>
      <vt:lpstr>2016/2017 General Fund Budget</vt:lpstr>
      <vt:lpstr>Update</vt:lpstr>
      <vt:lpstr>General fund &amp; Lease Rental budget-to-budget</vt:lpstr>
      <vt:lpstr>Assumptions:</vt:lpstr>
      <vt:lpstr>Summary of budget-to-budget change:</vt:lpstr>
      <vt:lpstr>Receipts from Member Districts</vt:lpstr>
      <vt:lpstr>Local, state &amp; federal revenue +</vt:lpstr>
      <vt:lpstr>Other budgets</vt:lpstr>
      <vt:lpstr>Other Budgets</vt:lpstr>
      <vt:lpstr>Other budgets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2016/2017 General Fund Budget</dc:title>
  <dc:creator>Vining, Robert</dc:creator>
  <cp:lastModifiedBy>Vining, Robert</cp:lastModifiedBy>
  <cp:revision>32</cp:revision>
  <dcterms:created xsi:type="dcterms:W3CDTF">2016-02-05T18:17:29Z</dcterms:created>
  <dcterms:modified xsi:type="dcterms:W3CDTF">2016-02-08T19:19:37Z</dcterms:modified>
</cp:coreProperties>
</file>