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2" r:id="rId8"/>
    <p:sldId id="264" r:id="rId9"/>
    <p:sldId id="265" r:id="rId10"/>
    <p:sldId id="266" r:id="rId11"/>
    <p:sldId id="263" r:id="rId12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8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9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4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96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4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6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51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175374"/>
          </a:xfrm>
        </p:spPr>
        <p:txBody>
          <a:bodyPr/>
          <a:lstStyle/>
          <a:p>
            <a:r>
              <a:rPr lang="en-US" dirty="0" smtClean="0"/>
              <a:t>2017/2018 </a:t>
            </a:r>
            <a:r>
              <a:rPr lang="en-US" dirty="0" smtClean="0"/>
              <a:t>Proposed General </a:t>
            </a:r>
            <a:r>
              <a:rPr lang="en-US" dirty="0" smtClean="0"/>
              <a:t>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FEBRUARY 13,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4208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627" y="1239252"/>
            <a:ext cx="10058400" cy="45960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Proprietary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Li’l Bucks Preschool		$219,466 vs. $209,240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Educational programs for toddlers and preschool children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Fiduciary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Student Activities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Skills USA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Future Health Professionals – HOSA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Future Farmers of America – FFA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Pennsylvania Builders Association - PBA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Next Step: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Final revisions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Board Action – March 13, 2017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4163"/>
          </a:xfrm>
        </p:spPr>
        <p:txBody>
          <a:bodyPr/>
          <a:lstStyle/>
          <a:p>
            <a:r>
              <a:rPr lang="en-US" b="1" dirty="0" smtClean="0"/>
              <a:t>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November 14, 2016 First </a:t>
            </a:r>
            <a:r>
              <a:rPr lang="en-US" sz="2400" dirty="0" smtClean="0"/>
              <a:t>Look – Budget-to-Budget increase:</a:t>
            </a:r>
          </a:p>
          <a:p>
            <a:pPr lvl="1"/>
            <a:r>
              <a:rPr lang="en-US" sz="2400" dirty="0" smtClean="0"/>
              <a:t>General Fund &amp; Lease Rental $424,119 - 3.96%</a:t>
            </a:r>
          </a:p>
          <a:p>
            <a:r>
              <a:rPr lang="en-US" sz="2400" dirty="0" smtClean="0"/>
              <a:t>Unknowns:</a:t>
            </a:r>
          </a:p>
          <a:p>
            <a:pPr lvl="1"/>
            <a:r>
              <a:rPr lang="en-US" sz="2400" dirty="0" smtClean="0"/>
              <a:t>Contract negotiations</a:t>
            </a:r>
          </a:p>
          <a:p>
            <a:pPr lvl="1"/>
            <a:r>
              <a:rPr lang="en-US" sz="2400" dirty="0" smtClean="0"/>
              <a:t>Health Insurance</a:t>
            </a:r>
          </a:p>
          <a:p>
            <a:pPr lvl="1"/>
            <a:r>
              <a:rPr lang="en-US" sz="2400" dirty="0" smtClean="0"/>
              <a:t>Retirement</a:t>
            </a:r>
          </a:p>
          <a:p>
            <a:pPr lvl="1"/>
            <a:r>
              <a:rPr lang="en-US" sz="2400" dirty="0" smtClean="0"/>
              <a:t>Insurance</a:t>
            </a:r>
          </a:p>
          <a:p>
            <a:pPr lvl="1"/>
            <a:r>
              <a:rPr lang="en-US" sz="2400" dirty="0" smtClean="0"/>
              <a:t>Utilities</a:t>
            </a:r>
          </a:p>
          <a:p>
            <a:pPr lvl="1"/>
            <a:r>
              <a:rPr lang="en-US" sz="2400" dirty="0" smtClean="0"/>
              <a:t>State and Federal funding</a:t>
            </a:r>
          </a:p>
          <a:p>
            <a:r>
              <a:rPr lang="en-US" sz="2400" dirty="0" smtClean="0"/>
              <a:t>Goal – to be at or under Act 1 Index – 2.5%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General </a:t>
            </a:r>
            <a:r>
              <a:rPr lang="en-US" sz="3600" b="1" dirty="0" smtClean="0"/>
              <a:t>Fund &amp; Lease Rental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Budget-to-Budget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12276"/>
              </p:ext>
            </p:extLst>
          </p:nvPr>
        </p:nvGraphicFramePr>
        <p:xfrm>
          <a:off x="1096963" y="1846261"/>
          <a:ext cx="10058400" cy="341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606"/>
                <a:gridCol w="2395470"/>
                <a:gridCol w="2163651"/>
                <a:gridCol w="1790164"/>
                <a:gridCol w="1251509"/>
              </a:tblGrid>
              <a:tr h="65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2017/18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2016/17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Fund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$9,615,948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$9,254,304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$361,644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3.91%</a:t>
                      </a:r>
                      <a:endParaRPr lang="en-US" sz="28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Rental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$1,465,996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$1,460,022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$5,974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0.40%</a:t>
                      </a:r>
                      <a:endParaRPr lang="en-US" sz="28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 Expenditures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$11,081,944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$10,714,326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$367,618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3.43%</a:t>
                      </a:r>
                      <a:endParaRPr lang="en-US" sz="28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Teachers’ salaries per MBEA contract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Administrative salaries per Act 93 Agreement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New half time HR position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All other salaries and wages – 3% increase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Health insurance –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look 15.4% increase . Second look mid-February &amp; third look mid-March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Retirement – PSERS certified employer rate 32.57%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Provision for known items and reductions for purchased services and supplies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Use of remaining Committed Fund Balance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SUMMARY OF BUDGET-TO-BUDGET CHANGE:</a:t>
            </a:r>
            <a:endParaRPr lang="en-US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645269"/>
              </p:ext>
            </p:extLst>
          </p:nvPr>
        </p:nvGraphicFramePr>
        <p:xfrm>
          <a:off x="1123950" y="1167068"/>
          <a:ext cx="10058400" cy="427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7503"/>
                <a:gridCol w="1804736"/>
                <a:gridCol w="1966161"/>
              </a:tblGrid>
              <a:tr h="3889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DESCRIPTION`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%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Teacher’s Salaries – 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$85,884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0.93%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Admin &amp; support</a:t>
                      </a:r>
                      <a:r>
                        <a:rPr lang="en-US" baseline="0" dirty="0" smtClean="0"/>
                        <a:t> staff salaries &amp; wages – 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58,196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0.63%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Retirement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164,697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1.78%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63,136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0.68%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Contractual &amp; other statutory</a:t>
                      </a:r>
                      <a:r>
                        <a:rPr lang="en-US" baseline="0" dirty="0" smtClean="0"/>
                        <a:t>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15,410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0.17%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professional &amp; property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21,528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0.23%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services, s</a:t>
                      </a:r>
                      <a:r>
                        <a:rPr lang="en-US" dirty="0" smtClean="0"/>
                        <a:t>upplies,</a:t>
                      </a:r>
                      <a:r>
                        <a:rPr lang="en-US" baseline="0" dirty="0" smtClean="0"/>
                        <a:t> equipment &amp;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(47,206)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(0.51%)</a:t>
                      </a:r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General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$361,644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3.91%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Lease Rental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    5,974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0.41%  </a:t>
                      </a:r>
                      <a:endParaRPr lang="en-US" u="sng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Budget-to-Budget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$367,618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u="dbl" baseline="0" dirty="0" smtClean="0"/>
                        <a:t>3.43%</a:t>
                      </a:r>
                      <a:endParaRPr lang="en-US" u="dbl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7029"/>
          </a:xfrm>
        </p:spPr>
        <p:txBody>
          <a:bodyPr/>
          <a:lstStyle/>
          <a:p>
            <a:r>
              <a:rPr lang="en-US" b="1" dirty="0" smtClean="0"/>
              <a:t>Receipts </a:t>
            </a:r>
            <a:r>
              <a:rPr lang="en-US" b="1" dirty="0" smtClean="0"/>
              <a:t>from </a:t>
            </a:r>
            <a:r>
              <a:rPr lang="en-US" b="1" dirty="0" smtClean="0"/>
              <a:t>Members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307509"/>
              </p:ext>
            </p:extLst>
          </p:nvPr>
        </p:nvGraphicFramePr>
        <p:xfrm>
          <a:off x="1096963" y="1846263"/>
          <a:ext cx="10058400" cy="378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905"/>
                <a:gridCol w="2408349"/>
                <a:gridCol w="2395470"/>
                <a:gridCol w="1906074"/>
                <a:gridCol w="1560602"/>
              </a:tblGrid>
              <a:tr h="5878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2016/2017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General fund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$7,870,648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$7,452,075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$418,573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5.62%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Lease Rental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$1,465,996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$1,460,022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$  5,974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0.40%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106036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</a:t>
                      </a:r>
                      <a:r>
                        <a:rPr lang="en-US" sz="3200" dirty="0" smtClean="0"/>
                        <a:t>9,336,644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$8,912,097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$424,547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4.76%</a:t>
                      </a:r>
                      <a:endParaRPr lang="en-US" sz="32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revenue / transfers / fund balance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401903"/>
              </p:ext>
            </p:extLst>
          </p:nvPr>
        </p:nvGraphicFramePr>
        <p:xfrm>
          <a:off x="1096963" y="1846263"/>
          <a:ext cx="10058400" cy="397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2011680"/>
                <a:gridCol w="2011680"/>
                <a:gridCol w="2011680"/>
                <a:gridCol w="2011680"/>
              </a:tblGrid>
              <a:tr h="590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2016/2017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r>
                        <a:rPr lang="en-US" sz="2400" baseline="0" dirty="0" smtClean="0"/>
                        <a:t> local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$84,300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$82,300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2.43%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$1,376,000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$1,288,060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$87,940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6.83%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Federal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$265,000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$281,000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$(16,000)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(5.69%)</a:t>
                      </a:r>
                    </a:p>
                  </a:txBody>
                  <a:tcPr marL="87464" marR="87464"/>
                </a:tc>
              </a:tr>
              <a:tr h="10200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 balance/other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$20,000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$150,869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$(130,869)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(86.74%)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$1,745,300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$1,802,229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$(56,929)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(3.16%)</a:t>
                      </a:r>
                      <a:endParaRPr lang="en-US" sz="24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6239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82841"/>
            <a:ext cx="10058400" cy="4716379"/>
          </a:xfrm>
        </p:spPr>
        <p:txBody>
          <a:bodyPr/>
          <a:lstStyle/>
          <a:p>
            <a:r>
              <a:rPr lang="en-US" sz="3200" dirty="0" smtClean="0"/>
              <a:t>Capital Reserve Fund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Funded at discretion of Executive Council using unspent current year budget.  Proposed $100,000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Funds can be used for acquisition of program equipment, capital repairs and maintenance to facilities.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Carryover items – Contribution for traffic signal and digital road 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Campus lighting, concrete repairs &amp; plumbing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Roof work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Deer Run Road entrance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2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6239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03158"/>
            <a:ext cx="10058400" cy="48366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Adult Education   $163,868 vs. $152,777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Fall &amp; Spring Adult Evening Programs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Customized Industry Training</a:t>
            </a:r>
          </a:p>
          <a:p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Production Fund   $295,973 vs. $269,800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Live work by students: Aspirations, Automotive, Salon Extreme &amp; Student Built Modular House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Student workbooks, Cosmetology kits &amp; field trips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Summer Career Exploration Program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026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334</TotalTime>
  <Words>522</Words>
  <Application>Microsoft Office PowerPoint</Application>
  <PresentationFormat>Widescreen</PresentationFormat>
  <Paragraphs>160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2017/2018 Proposed General Fund Budget</vt:lpstr>
      <vt:lpstr>Update</vt:lpstr>
      <vt:lpstr>General Fund &amp; Lease Rental Budget-to-Budget </vt:lpstr>
      <vt:lpstr>Assumptions:</vt:lpstr>
      <vt:lpstr>SUMMARY OF BUDGET-TO-BUDGET CHANGE:</vt:lpstr>
      <vt:lpstr>Receipts from Members</vt:lpstr>
      <vt:lpstr>Other revenue / transfers / fund balance</vt:lpstr>
      <vt:lpstr>Other Budgets:</vt:lpstr>
      <vt:lpstr>Other Budgets:</vt:lpstr>
      <vt:lpstr>Other Budgets: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Vining, Robert</cp:lastModifiedBy>
  <cp:revision>29</cp:revision>
  <cp:lastPrinted>2017-02-08T21:27:09Z</cp:lastPrinted>
  <dcterms:created xsi:type="dcterms:W3CDTF">2016-11-14T16:52:57Z</dcterms:created>
  <dcterms:modified xsi:type="dcterms:W3CDTF">2017-02-08T21:27:24Z</dcterms:modified>
</cp:coreProperties>
</file>