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12"/>
  </p:notesMasterIdLst>
  <p:sldIdLst>
    <p:sldId id="256" r:id="rId2"/>
    <p:sldId id="258" r:id="rId3"/>
    <p:sldId id="264" r:id="rId4"/>
    <p:sldId id="259" r:id="rId5"/>
    <p:sldId id="261" r:id="rId6"/>
    <p:sldId id="262" r:id="rId7"/>
    <p:sldId id="265" r:id="rId8"/>
    <p:sldId id="266" r:id="rId9"/>
    <p:sldId id="267" r:id="rId10"/>
    <p:sldId id="263" r:id="rId11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4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863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02E29-59B7-44F9-9BA1-8DDD1DF56D83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81513"/>
            <a:ext cx="5619750" cy="3667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863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081C3-3D2E-4568-A2AD-8C920D2355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4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081C3-3D2E-4568-A2AD-8C920D23557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25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081C3-3D2E-4568-A2AD-8C920D23557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08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2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5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9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77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6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9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6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5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43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B3BF1-2979-4416-B468-70443BD79200}" type="datetimeFigureOut">
              <a:rPr lang="en-US" smtClean="0"/>
              <a:t>02/10/2020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4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856" y="722376"/>
            <a:ext cx="10058400" cy="317537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2020/2021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Proposed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General </a:t>
            </a:r>
            <a:r>
              <a:rPr lang="en-US" dirty="0">
                <a:solidFill>
                  <a:schemeClr val="bg1"/>
                </a:solidFill>
              </a:rPr>
              <a:t>Fund Budget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Middle </a:t>
            </a:r>
            <a:r>
              <a:rPr lang="en-US" dirty="0">
                <a:solidFill>
                  <a:schemeClr val="bg1"/>
                </a:solidFill>
              </a:rPr>
              <a:t>Bucks Institute of Technology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February 10, 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559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6257"/>
            <a:ext cx="10515600" cy="396070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000" dirty="0" smtClean="0"/>
              <a:t>Next Steps:</a:t>
            </a:r>
            <a:endParaRPr lang="en-US" sz="4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000" dirty="0" smtClean="0"/>
              <a:t>Update assumptions</a:t>
            </a:r>
            <a:endParaRPr lang="en-US" sz="4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000" dirty="0" smtClean="0"/>
              <a:t>Present at March 9, 2020 meeting</a:t>
            </a:r>
            <a:endParaRPr lang="en-US" sz="40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000" dirty="0" smtClean="0"/>
              <a:t>Board action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080" y="257264"/>
            <a:ext cx="3554099" cy="303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55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General Fund &amp; Lease Rental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Budget-to-Budget</a:t>
            </a:r>
            <a:br>
              <a:rPr lang="en-US" sz="2800" b="1" dirty="0"/>
            </a:br>
            <a:r>
              <a:rPr lang="en-US" sz="2800" b="1" dirty="0" smtClean="0"/>
              <a:t>November 11, 2019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136652"/>
              </p:ext>
            </p:extLst>
          </p:nvPr>
        </p:nvGraphicFramePr>
        <p:xfrm>
          <a:off x="646110" y="1853251"/>
          <a:ext cx="10643682" cy="3578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6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9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752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466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2020/21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2019/20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$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852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General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/>
                        <a:t>Fund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$10,930,138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$ 10,367,519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  562,619</a:t>
                      </a:r>
                      <a:endParaRPr lang="en-US" sz="2800" dirty="0" smtClean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</a:t>
                      </a:r>
                      <a:r>
                        <a:rPr lang="en-US" sz="2800" dirty="0" smtClean="0"/>
                        <a:t>5.43%</a:t>
                      </a:r>
                      <a:endParaRPr lang="en-US" sz="28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373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Lease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/>
                        <a:t>Rental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baseline="0" dirty="0" smtClean="0"/>
                        <a:t>  </a:t>
                      </a:r>
                      <a:r>
                        <a:rPr lang="en-US" sz="2800" u="sng" dirty="0" smtClean="0"/>
                        <a:t>   1,467,796</a:t>
                      </a:r>
                      <a:endParaRPr lang="en-US" sz="28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sng" baseline="0" dirty="0" smtClean="0"/>
                        <a:t>   </a:t>
                      </a:r>
                      <a:r>
                        <a:rPr lang="en-US" sz="2800" u="sng" dirty="0" smtClean="0"/>
                        <a:t> 1,463,196</a:t>
                      </a:r>
                      <a:endParaRPr lang="en-US" sz="28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baseline="0" dirty="0" smtClean="0"/>
                        <a:t>  </a:t>
                      </a:r>
                      <a:r>
                        <a:rPr lang="en-US" sz="2800" u="sng" dirty="0" smtClean="0"/>
                        <a:t> </a:t>
                      </a:r>
                      <a:r>
                        <a:rPr lang="en-US" sz="2800" u="sng" baseline="0" dirty="0"/>
                        <a:t> </a:t>
                      </a:r>
                      <a:r>
                        <a:rPr lang="en-US" sz="2800" u="sng" baseline="0" dirty="0" smtClean="0"/>
                        <a:t>     </a:t>
                      </a:r>
                      <a:r>
                        <a:rPr lang="en-US" sz="2800" u="sng" dirty="0" smtClean="0"/>
                        <a:t>4,600</a:t>
                      </a:r>
                      <a:endParaRPr lang="en-US" sz="28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sng" baseline="0" dirty="0"/>
                        <a:t> </a:t>
                      </a:r>
                      <a:r>
                        <a:rPr lang="en-US" sz="2800" u="sng" dirty="0" smtClean="0"/>
                        <a:t>0.31%</a:t>
                      </a:r>
                      <a:endParaRPr lang="en-US" sz="2800" u="sng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59789">
                <a:tc>
                  <a:txBody>
                    <a:bodyPr/>
                    <a:lstStyle/>
                    <a:p>
                      <a:r>
                        <a:rPr lang="en-US" sz="2800" dirty="0"/>
                        <a:t>Total Expenditures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b="0" dirty="0" smtClean="0"/>
                    </a:p>
                    <a:p>
                      <a:r>
                        <a:rPr lang="en-US" sz="2800" b="0" u="dbl" baseline="0" dirty="0" smtClean="0"/>
                        <a:t>$</a:t>
                      </a:r>
                      <a:r>
                        <a:rPr lang="en-US" sz="2800" b="0" u="dbl" baseline="0" dirty="0" smtClean="0"/>
                        <a:t>12,397,934</a:t>
                      </a:r>
                      <a:endParaRPr lang="en-US" sz="2800" b="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 smtClean="0"/>
                    </a:p>
                    <a:p>
                      <a:pPr algn="r"/>
                      <a:r>
                        <a:rPr lang="en-US" sz="2800" u="dbl" baseline="0" dirty="0" smtClean="0"/>
                        <a:t>$11,830,715</a:t>
                      </a:r>
                      <a:endParaRPr lang="en-US" sz="28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u="dbl" baseline="0" dirty="0" smtClean="0"/>
                        <a:t>$  567,219</a:t>
                      </a:r>
                      <a:endParaRPr lang="en-US" sz="28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/>
                    </a:p>
                    <a:p>
                      <a:pPr algn="ctr"/>
                      <a:r>
                        <a:rPr lang="en-US" sz="2800" u="dbl" baseline="0" dirty="0" smtClean="0"/>
                        <a:t>4.80%</a:t>
                      </a:r>
                      <a:endParaRPr lang="en-US" sz="2800" u="dbl" baseline="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22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312" y="413893"/>
            <a:ext cx="10634472" cy="175628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General Fund &amp; Lease Rental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Budget-to-Budget</a:t>
            </a:r>
            <a:br>
              <a:rPr lang="en-US" b="1" dirty="0"/>
            </a:br>
            <a:r>
              <a:rPr lang="en-US" b="1" dirty="0" smtClean="0"/>
              <a:t>February 10, 2020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058931"/>
              </p:ext>
            </p:extLst>
          </p:nvPr>
        </p:nvGraphicFramePr>
        <p:xfrm>
          <a:off x="972312" y="2532760"/>
          <a:ext cx="10268712" cy="3112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9443"/>
                <a:gridCol w="2465227"/>
                <a:gridCol w="2134077"/>
                <a:gridCol w="1655749"/>
                <a:gridCol w="1214216"/>
              </a:tblGrid>
              <a:tr h="7039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2020/21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2019/20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$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%</a:t>
                      </a:r>
                    </a:p>
                  </a:txBody>
                  <a:tcPr marL="77801" marR="77801"/>
                </a:tc>
              </a:tr>
              <a:tr h="62983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General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/>
                        <a:t>Fund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$10,587,514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 </a:t>
                      </a:r>
                      <a:r>
                        <a:rPr lang="en-US" sz="2800" dirty="0" smtClean="0"/>
                        <a:t>10,367,518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$219,996</a:t>
                      </a:r>
                      <a:endParaRPr lang="en-US" sz="2800" dirty="0" smtClean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</a:t>
                      </a:r>
                      <a:r>
                        <a:rPr lang="en-US" sz="2800" dirty="0" smtClean="0"/>
                        <a:t>2.12%</a:t>
                      </a:r>
                      <a:endParaRPr lang="en-US" sz="2800" dirty="0"/>
                    </a:p>
                  </a:txBody>
                  <a:tcPr marL="77801" marR="77801"/>
                </a:tc>
              </a:tr>
              <a:tr h="62983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Lease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/>
                        <a:t>Rental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sng" baseline="0" dirty="0" smtClean="0"/>
                        <a:t>  </a:t>
                      </a:r>
                      <a:r>
                        <a:rPr lang="en-US" sz="2800" u="sng" dirty="0" smtClean="0"/>
                        <a:t>  </a:t>
                      </a:r>
                      <a:r>
                        <a:rPr lang="en-US" sz="2800" u="sng" dirty="0" smtClean="0"/>
                        <a:t>1,467,796</a:t>
                      </a:r>
                      <a:endParaRPr lang="en-US" sz="28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sng" baseline="0" dirty="0" smtClean="0"/>
                        <a:t>   </a:t>
                      </a:r>
                      <a:r>
                        <a:rPr lang="en-US" sz="2800" u="sng" dirty="0" smtClean="0"/>
                        <a:t> 1,463,196</a:t>
                      </a:r>
                      <a:endParaRPr lang="en-US" sz="28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sng" baseline="0" dirty="0" smtClean="0"/>
                        <a:t>  </a:t>
                      </a:r>
                      <a:r>
                        <a:rPr lang="en-US" sz="2800" u="sng" dirty="0" smtClean="0"/>
                        <a:t> </a:t>
                      </a:r>
                      <a:r>
                        <a:rPr lang="en-US" sz="2800" u="sng" baseline="0" dirty="0"/>
                        <a:t> </a:t>
                      </a:r>
                      <a:r>
                        <a:rPr lang="en-US" sz="2800" u="sng" baseline="0" dirty="0" smtClean="0"/>
                        <a:t>   </a:t>
                      </a:r>
                      <a:r>
                        <a:rPr lang="en-US" sz="2800" u="sng" dirty="0" smtClean="0"/>
                        <a:t>4,600</a:t>
                      </a:r>
                      <a:endParaRPr lang="en-US" sz="28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sng" baseline="0" dirty="0"/>
                        <a:t> </a:t>
                      </a:r>
                      <a:r>
                        <a:rPr lang="en-US" sz="2800" u="sng" dirty="0" smtClean="0"/>
                        <a:t>0.31%</a:t>
                      </a:r>
                      <a:endParaRPr lang="en-US" sz="2800" u="sng" dirty="0"/>
                    </a:p>
                  </a:txBody>
                  <a:tcPr marL="77801" marR="77801"/>
                </a:tc>
              </a:tr>
              <a:tr h="1148526">
                <a:tc>
                  <a:txBody>
                    <a:bodyPr/>
                    <a:lstStyle/>
                    <a:p>
                      <a:r>
                        <a:rPr lang="en-US" sz="2800" dirty="0"/>
                        <a:t>Total Expenditures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b="0" dirty="0" smtClean="0"/>
                    </a:p>
                    <a:p>
                      <a:pPr algn="r"/>
                      <a:r>
                        <a:rPr lang="en-US" sz="2800" b="0" u="dbl" baseline="0" dirty="0" smtClean="0"/>
                        <a:t>$12,055,310</a:t>
                      </a:r>
                      <a:endParaRPr lang="en-US" sz="2800" b="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 smtClean="0"/>
                    </a:p>
                    <a:p>
                      <a:pPr algn="r"/>
                      <a:r>
                        <a:rPr lang="en-US" sz="2800" u="dbl" baseline="0" dirty="0" smtClean="0"/>
                        <a:t>$</a:t>
                      </a:r>
                      <a:r>
                        <a:rPr lang="en-US" sz="2800" u="dbl" baseline="0" dirty="0" smtClean="0"/>
                        <a:t>11,830,714</a:t>
                      </a:r>
                      <a:endParaRPr lang="en-US" sz="28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 smtClean="0"/>
                    </a:p>
                    <a:p>
                      <a:pPr algn="r"/>
                      <a:r>
                        <a:rPr lang="en-US" sz="2800" u="dbl" baseline="0" dirty="0" smtClean="0"/>
                        <a:t>$224,596</a:t>
                      </a:r>
                      <a:endParaRPr lang="en-US" sz="28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/>
                    </a:p>
                    <a:p>
                      <a:pPr algn="ctr"/>
                      <a:r>
                        <a:rPr lang="en-US" sz="2800" u="dbl" baseline="0" dirty="0" smtClean="0"/>
                        <a:t>1.90%</a:t>
                      </a:r>
                      <a:endParaRPr lang="en-US" sz="2800" u="dbl" baseline="0" dirty="0"/>
                    </a:p>
                  </a:txBody>
                  <a:tcPr marL="77801" marR="7780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48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0460"/>
          </a:xfrm>
        </p:spPr>
        <p:txBody>
          <a:bodyPr>
            <a:normAutofit/>
          </a:bodyPr>
          <a:lstStyle/>
          <a:p>
            <a:r>
              <a:rPr lang="en-US" sz="4000" b="1" dirty="0"/>
              <a:t>SUMMARY OF BUDGET-TO-BUDGET CHANGE: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283176"/>
              </p:ext>
            </p:extLst>
          </p:nvPr>
        </p:nvGraphicFramePr>
        <p:xfrm>
          <a:off x="621791" y="1167064"/>
          <a:ext cx="10533888" cy="491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7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00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91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167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Salaries &amp; Wages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</a:t>
                      </a:r>
                      <a:r>
                        <a:rPr lang="en-US" sz="2400" dirty="0" smtClean="0"/>
                        <a:t>$ 37,767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0.36%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sz="2400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  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 24,217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0.23%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sz="2400" dirty="0"/>
                        <a:t>Health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  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102,729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0.99%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sz="2400" dirty="0"/>
                        <a:t>Contractual &amp; other statutory</a:t>
                      </a:r>
                      <a:r>
                        <a:rPr lang="en-US" sz="2400" baseline="0" dirty="0"/>
                        <a:t> benefits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  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smtClean="0"/>
                        <a:t>    6,761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0.06%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sz="2400" dirty="0"/>
                        <a:t>Purchased</a:t>
                      </a:r>
                      <a:r>
                        <a:rPr lang="en-US" sz="2400" baseline="0" dirty="0"/>
                        <a:t> services, s</a:t>
                      </a:r>
                      <a:r>
                        <a:rPr lang="en-US" sz="2400" dirty="0"/>
                        <a:t>upplies,</a:t>
                      </a:r>
                      <a:r>
                        <a:rPr lang="en-US" sz="2400" baseline="0" dirty="0"/>
                        <a:t> equipment &amp; other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u="sng" dirty="0" smtClean="0">
                          <a:latin typeface="Arial Narrow" panose="020B0606020202030204" pitchFamily="34" charset="0"/>
                        </a:rPr>
                        <a:t>     </a:t>
                      </a:r>
                      <a:r>
                        <a:rPr lang="en-US" sz="2400" u="sng" dirty="0" smtClean="0">
                          <a:latin typeface="+mn-lt"/>
                        </a:rPr>
                        <a:t>48,522</a:t>
                      </a:r>
                      <a:endParaRPr lang="en-US" sz="2400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 0.47%</a:t>
                      </a:r>
                      <a:endParaRPr lang="en-US" sz="24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</a:t>
                      </a:r>
                      <a:r>
                        <a:rPr lang="en-US" sz="2400" dirty="0" smtClean="0"/>
                        <a:t>$219,996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 2.12</a:t>
                      </a:r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sz="2400" dirty="0"/>
                        <a:t>Lease Rental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u="sng" dirty="0"/>
                        <a:t> </a:t>
                      </a:r>
                      <a:r>
                        <a:rPr lang="en-US" sz="2400" u="sng" dirty="0" smtClean="0"/>
                        <a:t>      4,600</a:t>
                      </a:r>
                      <a:endParaRPr lang="en-US" sz="2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 </a:t>
                      </a:r>
                      <a:r>
                        <a:rPr lang="en-US" sz="2400" u="sng" dirty="0" smtClean="0"/>
                        <a:t> </a:t>
                      </a:r>
                      <a:r>
                        <a:rPr lang="en-US" sz="2400" u="sng" baseline="0" dirty="0" smtClean="0"/>
                        <a:t>0.31</a:t>
                      </a:r>
                      <a:r>
                        <a:rPr lang="en-US" sz="2400" u="sng" dirty="0" smtClean="0"/>
                        <a:t>%  </a:t>
                      </a:r>
                      <a:endParaRPr lang="en-US" sz="24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Budget-to-Budget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u="none" baseline="0" dirty="0" smtClean="0"/>
                        <a:t> </a:t>
                      </a:r>
                      <a:r>
                        <a:rPr lang="en-US" sz="2400" u="dbl" cap="none" baseline="0" dirty="0" smtClean="0">
                          <a:solidFill>
                            <a:schemeClr val="tx1"/>
                          </a:solidFill>
                        </a:rPr>
                        <a:t>$224,596</a:t>
                      </a:r>
                      <a:endParaRPr lang="en-US" sz="2400" u="dbl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none" baseline="0" dirty="0" smtClean="0"/>
                        <a:t> </a:t>
                      </a:r>
                      <a:r>
                        <a:rPr lang="en-US" sz="2400" u="dbl" baseline="0" dirty="0" smtClean="0"/>
                        <a:t>1.90%</a:t>
                      </a:r>
                      <a:endParaRPr lang="en-US" sz="2400" u="db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91674">
                <a:tc grid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u="db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u="db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7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097029"/>
          </a:xfrm>
        </p:spPr>
        <p:txBody>
          <a:bodyPr/>
          <a:lstStyle/>
          <a:p>
            <a:r>
              <a:rPr lang="en-US" b="1" dirty="0"/>
              <a:t>Receipts from Members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550465"/>
              </p:ext>
            </p:extLst>
          </p:nvPr>
        </p:nvGraphicFramePr>
        <p:xfrm>
          <a:off x="633984" y="1581114"/>
          <a:ext cx="10521696" cy="4588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2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92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058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38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324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84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2020/2021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2019/2020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 </a:t>
                      </a:r>
                      <a:r>
                        <a:rPr lang="en-US" sz="2400" dirty="0"/>
                        <a:t>Change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% </a:t>
                      </a:r>
                      <a:r>
                        <a:rPr lang="en-US" sz="2400" dirty="0"/>
                        <a:t>Change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85516">
                <a:tc>
                  <a:txBody>
                    <a:bodyPr/>
                    <a:lstStyle/>
                    <a:p>
                      <a:r>
                        <a:rPr lang="en-US" sz="3200" dirty="0"/>
                        <a:t>General Fund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 $ 8,595,054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$ 8,192,518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$ 402,536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</a:t>
                      </a:r>
                      <a:endParaRPr lang="en-US" sz="3200" dirty="0" smtClean="0"/>
                    </a:p>
                    <a:p>
                      <a:pPr algn="ctr"/>
                      <a:r>
                        <a:rPr lang="en-US" sz="3200" dirty="0" smtClean="0"/>
                        <a:t>4.91%</a:t>
                      </a:r>
                      <a:endParaRPr lang="en-US" sz="32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67023">
                <a:tc>
                  <a:txBody>
                    <a:bodyPr/>
                    <a:lstStyle/>
                    <a:p>
                      <a:r>
                        <a:rPr lang="en-US" sz="3200" dirty="0"/>
                        <a:t>Lease Rental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u="sng" baseline="0" dirty="0" smtClean="0"/>
                        <a:t>    </a:t>
                      </a:r>
                      <a:r>
                        <a:rPr lang="en-US" sz="3200" u="sng" dirty="0" smtClean="0"/>
                        <a:t>1,467,796</a:t>
                      </a:r>
                      <a:endParaRPr lang="en-US" sz="32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u="sng" dirty="0" smtClean="0"/>
                        <a:t>   1,463,196</a:t>
                      </a:r>
                      <a:endParaRPr lang="en-US" sz="3200" u="sng" dirty="0" smtClean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 </a:t>
                      </a:r>
                      <a:endParaRPr lang="en-US" sz="3200" dirty="0" smtClean="0"/>
                    </a:p>
                    <a:p>
                      <a:r>
                        <a:rPr lang="en-US" sz="3200" u="sng" dirty="0" smtClean="0"/>
                        <a:t> </a:t>
                      </a:r>
                      <a:r>
                        <a:rPr lang="en-US" sz="3200" u="sng" baseline="0" dirty="0"/>
                        <a:t> </a:t>
                      </a:r>
                      <a:r>
                        <a:rPr lang="en-US" sz="3200" u="sng" baseline="0" dirty="0" smtClean="0"/>
                        <a:t>  </a:t>
                      </a:r>
                      <a:r>
                        <a:rPr lang="en-US" sz="3200" u="sng" baseline="0" dirty="0" smtClean="0"/>
                        <a:t>   </a:t>
                      </a:r>
                      <a:r>
                        <a:rPr lang="en-US" sz="3200" u="sng" dirty="0" smtClean="0"/>
                        <a:t>4,600</a:t>
                      </a:r>
                      <a:endParaRPr lang="en-US" sz="32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 smtClean="0"/>
                    </a:p>
                    <a:p>
                      <a:pPr algn="ctr"/>
                      <a:r>
                        <a:rPr lang="en-US" sz="3200" u="sng" dirty="0" smtClean="0"/>
                        <a:t> 0.31</a:t>
                      </a:r>
                      <a:r>
                        <a:rPr lang="en-US" sz="3200" u="sng" dirty="0" smtClean="0"/>
                        <a:t>%</a:t>
                      </a:r>
                      <a:endParaRPr lang="en-US" sz="3200" u="sng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7023"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u="dbl" baseline="0" dirty="0" smtClean="0"/>
                        <a:t>$10,062,850</a:t>
                      </a:r>
                      <a:endParaRPr lang="en-US" sz="32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u="dbl" baseline="0" dirty="0" smtClean="0"/>
                        <a:t>$ 9,655,714</a:t>
                      </a:r>
                      <a:endParaRPr lang="en-US" sz="32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u="dbl" baseline="0" dirty="0" smtClean="0"/>
                        <a:t>$ 407,136</a:t>
                      </a:r>
                      <a:endParaRPr lang="en-US" sz="32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u="dbl" baseline="0" dirty="0" smtClean="0"/>
                        <a:t>4.22%</a:t>
                      </a:r>
                      <a:endParaRPr lang="en-US" sz="3200" u="dbl" baseline="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33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Other revenue / transfers / fund balance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765320"/>
              </p:ext>
            </p:extLst>
          </p:nvPr>
        </p:nvGraphicFramePr>
        <p:xfrm>
          <a:off x="755904" y="2052638"/>
          <a:ext cx="10216895" cy="442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3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228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2019/2020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2019/2020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Change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% Change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6768">
                <a:tc>
                  <a:txBody>
                    <a:bodyPr/>
                    <a:lstStyle/>
                    <a:p>
                      <a:r>
                        <a:rPr lang="en-US" sz="2400" dirty="0"/>
                        <a:t>Other</a:t>
                      </a:r>
                      <a:r>
                        <a:rPr lang="en-US" sz="2400" baseline="0" dirty="0"/>
                        <a:t> Local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</a:t>
                      </a:r>
                      <a:r>
                        <a:rPr lang="en-US" sz="2400" dirty="0" smtClean="0"/>
                        <a:t>91,100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</a:t>
                      </a:r>
                      <a:r>
                        <a:rPr lang="en-US" sz="2400" dirty="0" smtClean="0"/>
                        <a:t>90,500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       600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</a:t>
                      </a:r>
                      <a:r>
                        <a:rPr lang="en-US" sz="2400" dirty="0" smtClean="0"/>
                        <a:t>0.00%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235">
                <a:tc>
                  <a:txBody>
                    <a:bodyPr/>
                    <a:lstStyle/>
                    <a:p>
                      <a:r>
                        <a:rPr lang="en-US" sz="2400" dirty="0"/>
                        <a:t>State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dirty="0" smtClean="0"/>
                        <a:t>1,614,760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$1,556,500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smtClean="0"/>
                        <a:t> 58,260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0.56%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570">
                <a:tc>
                  <a:txBody>
                    <a:bodyPr/>
                    <a:lstStyle/>
                    <a:p>
                      <a:r>
                        <a:rPr lang="en-US" sz="2400" dirty="0"/>
                        <a:t>Federal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</a:t>
                      </a:r>
                      <a:r>
                        <a:rPr lang="en-US" sz="2400" dirty="0" smtClean="0"/>
                        <a:t>286,600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</a:t>
                      </a:r>
                      <a:r>
                        <a:rPr lang="en-US" sz="2400" dirty="0" smtClean="0"/>
                        <a:t>283,000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     3,600 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smtClean="0"/>
                        <a:t>0.03%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19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BMCSHCC/</a:t>
                      </a:r>
                    </a:p>
                    <a:p>
                      <a:r>
                        <a:rPr lang="en-US" sz="2400" dirty="0" smtClean="0"/>
                        <a:t>DVHT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u="sng" dirty="0" smtClean="0"/>
                        <a:t>$     </a:t>
                      </a:r>
                      <a:r>
                        <a:rPr lang="en-US" sz="2400" u="sng" baseline="0" dirty="0" smtClean="0"/>
                        <a:t>      - 0 - </a:t>
                      </a:r>
                      <a:r>
                        <a:rPr lang="en-US" sz="2400" u="sng" dirty="0" smtClean="0"/>
                        <a:t> </a:t>
                      </a:r>
                      <a:endParaRPr lang="en-US" sz="24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u="sng" dirty="0" smtClean="0"/>
                        <a:t>$</a:t>
                      </a:r>
                      <a:r>
                        <a:rPr lang="en-US" sz="2400" u="sng" baseline="0" dirty="0" smtClean="0"/>
                        <a:t>  245,000</a:t>
                      </a:r>
                      <a:endParaRPr lang="en-US" sz="24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u="sng" dirty="0" smtClean="0"/>
                        <a:t>$(245,000)</a:t>
                      </a:r>
                      <a:endParaRPr lang="en-US" sz="24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 </a:t>
                      </a:r>
                      <a:r>
                        <a:rPr lang="en-US" sz="2400" u="sng" dirty="0" smtClean="0"/>
                        <a:t>(2.36%)</a:t>
                      </a:r>
                      <a:endParaRPr lang="en-US" sz="2400" u="sng" dirty="0"/>
                    </a:p>
                  </a:txBody>
                  <a:tcPr marL="77801" marR="77801"/>
                </a:tc>
              </a:tr>
              <a:tr h="881943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$1,992,460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$2,175,000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(182,540)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</a:t>
                      </a:r>
                      <a:r>
                        <a:rPr lang="en-US" sz="2400" dirty="0" smtClean="0"/>
                        <a:t>(1.76%)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69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Reserve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Funded at discretion of Executive Council using unspent current year budget.</a:t>
            </a:r>
          </a:p>
          <a:p>
            <a:pPr lvl="1"/>
            <a:r>
              <a:rPr lang="en-US" dirty="0" smtClean="0"/>
              <a:t>Proposed funding = $100,000</a:t>
            </a:r>
          </a:p>
          <a:p>
            <a:pPr lvl="1"/>
            <a:r>
              <a:rPr lang="en-US" dirty="0" smtClean="0"/>
              <a:t>CRF can be used for capital repairs &amp; maintenance to facilities and for program equipment</a:t>
            </a:r>
          </a:p>
          <a:p>
            <a:pPr lvl="1"/>
            <a:r>
              <a:rPr lang="en-US" dirty="0" smtClean="0"/>
              <a:t>Concrete repairs </a:t>
            </a:r>
          </a:p>
          <a:p>
            <a:pPr lvl="1"/>
            <a:r>
              <a:rPr lang="en-US" dirty="0" smtClean="0"/>
              <a:t>Roof replacement section D</a:t>
            </a:r>
          </a:p>
          <a:p>
            <a:pPr lvl="1"/>
            <a:r>
              <a:rPr lang="en-US" dirty="0" smtClean="0"/>
              <a:t>Program equipment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65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2488" y="703909"/>
            <a:ext cx="9144000" cy="1041717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/>
              <a:t>Other budgets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75295"/>
            <a:ext cx="9144000" cy="373302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 smtClean="0"/>
              <a:t>Adult Education      $155,702 vs. $172,880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Fall &amp; spring adult evening programs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Customized industry training</a:t>
            </a:r>
          </a:p>
          <a:p>
            <a:pPr algn="l"/>
            <a:endParaRPr lang="en-US" dirty="0" smtClean="0"/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 smtClean="0"/>
              <a:t>Production Fund    $326,026 vs. $296,123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Live work by students: Aspirations, Automotive, Salon Extreme &amp; Student Built Modular House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Student workbooks, certifications, field trips, and tool kits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Summer Career Exploration </a:t>
            </a:r>
            <a:endParaRPr lang="en-US" sz="2400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06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Proprietary Fund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Li’l Bucks Preschool         $250,452  vs.  $249,671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Educational programs for toddlers and preschool children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Fiduciary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Student Activities Fund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Skills USA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HOSA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FFA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PBA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99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1028</TotalTime>
  <Words>431</Words>
  <Application>Microsoft Office PowerPoint</Application>
  <PresentationFormat>Widescreen</PresentationFormat>
  <Paragraphs>181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Wingdings</vt:lpstr>
      <vt:lpstr>Office Theme</vt:lpstr>
      <vt:lpstr>2020/2021  Proposed  General Fund Budget</vt:lpstr>
      <vt:lpstr>General Fund &amp; Lease Rental Budget-to-Budget November 11, 2019</vt:lpstr>
      <vt:lpstr>General Fund &amp; Lease Rental Budget-to-Budget February 10, 2020</vt:lpstr>
      <vt:lpstr>SUMMARY OF BUDGET-TO-BUDGET CHANGE:</vt:lpstr>
      <vt:lpstr>Receipts from Members</vt:lpstr>
      <vt:lpstr>Other revenue / transfers / fund balance</vt:lpstr>
      <vt:lpstr>Capital Reserve Fund</vt:lpstr>
      <vt:lpstr>Other budgets</vt:lpstr>
      <vt:lpstr>Other budgets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2017/2018 Preliminary General Fund Budget</dc:title>
  <dc:creator>Vining, Robert</dc:creator>
  <cp:lastModifiedBy>Vining, Robert</cp:lastModifiedBy>
  <cp:revision>100</cp:revision>
  <cp:lastPrinted>2020-02-10T16:30:04Z</cp:lastPrinted>
  <dcterms:created xsi:type="dcterms:W3CDTF">2016-11-14T16:52:57Z</dcterms:created>
  <dcterms:modified xsi:type="dcterms:W3CDTF">2020-02-10T17:00:43Z</dcterms:modified>
</cp:coreProperties>
</file>