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0"/>
  </p:handoutMasterIdLst>
  <p:sldIdLst>
    <p:sldId id="256" r:id="rId2"/>
    <p:sldId id="257" r:id="rId3"/>
    <p:sldId id="265" r:id="rId4"/>
    <p:sldId id="272" r:id="rId5"/>
    <p:sldId id="264" r:id="rId6"/>
    <p:sldId id="273" r:id="rId7"/>
    <p:sldId id="262" r:id="rId8"/>
    <p:sldId id="261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548" y="0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2E192A2E-1AEB-412B-BEB3-52008B94908A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71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548" y="8830471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0BAA6B1B-AE88-4A7E-A6FB-17AACA1912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52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9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06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29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9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17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06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2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0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6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8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E50729-F4F8-44BE-88B3-04355469907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20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2015/ 2016</a:t>
            </a:r>
            <a:br>
              <a:rPr lang="en-US" dirty="0" smtClean="0"/>
            </a:br>
            <a:r>
              <a:rPr lang="en-US" dirty="0" smtClean="0"/>
              <a:t>General Fund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Middle Bucks Institute of Technology</a:t>
            </a:r>
          </a:p>
          <a:p>
            <a:r>
              <a:rPr lang="en-US" b="1" dirty="0" smtClean="0"/>
              <a:t>MArch 9,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Fund &amp; Lease 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763000" cy="4754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February Presentation of 2015-16 Budget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37804"/>
              </p:ext>
            </p:extLst>
          </p:nvPr>
        </p:nvGraphicFramePr>
        <p:xfrm>
          <a:off x="228600" y="2209800"/>
          <a:ext cx="8851329" cy="427822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75840"/>
                <a:gridCol w="1950720"/>
                <a:gridCol w="1945640"/>
                <a:gridCol w="1524000"/>
                <a:gridCol w="1155129"/>
              </a:tblGrid>
              <a:tr h="36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$9,114,681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$8,657,469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$457,212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5.28%</a:t>
                      </a:r>
                      <a:endParaRPr lang="en-US" sz="2400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$1,472,466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$1,468,364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$4,102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0.28%</a:t>
                      </a:r>
                    </a:p>
                  </a:txBody>
                  <a:tcPr/>
                </a:tc>
              </a:tr>
              <a:tr h="1543455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$10,587,147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$10,125,833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$461,314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4.56%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97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</p:spPr>
        <p:txBody>
          <a:bodyPr/>
          <a:lstStyle/>
          <a:p>
            <a:r>
              <a:rPr lang="en-US" dirty="0" smtClean="0">
                <a:solidFill>
                  <a:srgbClr val="EBEBEB"/>
                </a:solidFill>
              </a:rPr>
              <a:t>UPDATE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534400" cy="51477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Reorganization Plan: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Adult Ed. Coordinator Full-time to Part-time		$52,833</a:t>
            </a:r>
          </a:p>
          <a:p>
            <a:pPr lvl="1"/>
            <a:r>
              <a:rPr lang="en-US" sz="2000" dirty="0" smtClean="0"/>
              <a:t>OAC Full-time to Part-time							$53,488</a:t>
            </a:r>
          </a:p>
          <a:p>
            <a:pPr lvl="1"/>
            <a:r>
              <a:rPr lang="en-US" sz="2000" dirty="0" smtClean="0"/>
              <a:t>Receptionist 12-month to 10-month				 $7,575</a:t>
            </a:r>
          </a:p>
          <a:p>
            <a:pPr lvl="1"/>
            <a:r>
              <a:rPr lang="en-US" sz="2000" dirty="0" smtClean="0"/>
              <a:t>Adm. Asst. AE/OAC increase hourly rate $1.00		$(2,866)</a:t>
            </a:r>
          </a:p>
          <a:p>
            <a:pPr lvl="1"/>
            <a:r>
              <a:rPr lang="en-US" sz="2000" dirty="0" smtClean="0"/>
              <a:t>Maintenance Mechanic Replace with Custodian	$11,866</a:t>
            </a:r>
          </a:p>
          <a:p>
            <a:pPr marL="457207" lvl="1" indent="0">
              <a:buNone/>
            </a:pPr>
            <a:endParaRPr lang="en-US" sz="2000" dirty="0"/>
          </a:p>
          <a:p>
            <a:pPr lvl="1"/>
            <a:r>
              <a:rPr lang="en-US" sz="2000" b="1" dirty="0" smtClean="0"/>
              <a:t>PROJECTED SAVINGS: $122,896	</a:t>
            </a:r>
          </a:p>
        </p:txBody>
      </p:sp>
    </p:spTree>
    <p:extLst>
      <p:ext uri="{BB962C8B-B14F-4D97-AF65-F5344CB8AC3E}">
        <p14:creationId xmlns:p14="http://schemas.microsoft.com/office/powerpoint/2010/main" val="36448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Insurance costs	- 3</a:t>
            </a:r>
            <a:r>
              <a:rPr lang="en-US" baseline="30000" dirty="0" smtClean="0"/>
              <a:t>rd</a:t>
            </a:r>
            <a:r>
              <a:rPr lang="en-US" dirty="0" smtClean="0"/>
              <a:t> look rates for 2015-16</a:t>
            </a:r>
          </a:p>
          <a:p>
            <a:pPr lvl="1"/>
            <a:r>
              <a:rPr lang="en-US" dirty="0" smtClean="0"/>
              <a:t>-0.4% for medical </a:t>
            </a:r>
          </a:p>
          <a:p>
            <a:pPr lvl="1"/>
            <a:r>
              <a:rPr lang="en-US" dirty="0" smtClean="0"/>
              <a:t>-2.5% for prescription</a:t>
            </a:r>
          </a:p>
          <a:p>
            <a:r>
              <a:rPr lang="en-US" dirty="0" smtClean="0"/>
              <a:t>Reduced cleaning service cost</a:t>
            </a:r>
          </a:p>
          <a:p>
            <a:r>
              <a:rPr lang="en-US" dirty="0" smtClean="0"/>
              <a:t>Reduced transportation cost			</a:t>
            </a:r>
          </a:p>
          <a:p>
            <a:r>
              <a:rPr lang="en-US" dirty="0" smtClean="0"/>
              <a:t>Supply lines – overall reduction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7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dirty="0" smtClean="0"/>
              <a:t>Fund Balances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901854"/>
              </p:ext>
            </p:extLst>
          </p:nvPr>
        </p:nvGraphicFramePr>
        <p:xfrm>
          <a:off x="609600" y="1143000"/>
          <a:ext cx="8160329" cy="4545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005"/>
                <a:gridCol w="2469417"/>
                <a:gridCol w="2408907"/>
              </a:tblGrid>
              <a:tr h="94052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July</a:t>
                      </a:r>
                      <a:r>
                        <a:rPr lang="en-US" sz="2000" baseline="0" dirty="0" smtClean="0"/>
                        <a:t> 1, 2014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Utilized</a:t>
                      </a:r>
                      <a:endParaRPr lang="en-US" sz="2000" dirty="0"/>
                    </a:p>
                  </a:txBody>
                  <a:tcPr/>
                </a:tc>
              </a:tr>
              <a:tr h="862148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Committed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$145,000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$70,000</a:t>
                      </a:r>
                      <a:endParaRPr lang="en-US" sz="2000" dirty="0"/>
                    </a:p>
                  </a:txBody>
                  <a:tcPr/>
                </a:tc>
              </a:tr>
              <a:tr h="862148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Adult Ed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$229,260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$52,000</a:t>
                      </a:r>
                      <a:endParaRPr lang="en-US" sz="2000" dirty="0"/>
                    </a:p>
                  </a:txBody>
                  <a:tcPr/>
                </a:tc>
              </a:tr>
              <a:tr h="940526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Production Control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$338,625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$78,000</a:t>
                      </a:r>
                      <a:endParaRPr lang="en-US" sz="2000" dirty="0"/>
                    </a:p>
                  </a:txBody>
                  <a:tcPr/>
                </a:tc>
              </a:tr>
              <a:tr h="940526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$713,245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$200,000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7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Fund &amp; Lease 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763000" cy="4754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March Presentation of 2015-16 Budget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47682"/>
              </p:ext>
            </p:extLst>
          </p:nvPr>
        </p:nvGraphicFramePr>
        <p:xfrm>
          <a:off x="228600" y="2209800"/>
          <a:ext cx="8851329" cy="427822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75840"/>
                <a:gridCol w="1950720"/>
                <a:gridCol w="1945640"/>
                <a:gridCol w="1524000"/>
                <a:gridCol w="1155129"/>
              </a:tblGrid>
              <a:tr h="36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$8,982,933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$8,657,469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$325,464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3.76%</a:t>
                      </a:r>
                      <a:endParaRPr lang="en-US" sz="2400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$1,472,466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$1,468,364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$4,102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0.28%</a:t>
                      </a:r>
                    </a:p>
                  </a:txBody>
                  <a:tcPr/>
                </a:tc>
              </a:tr>
              <a:tr h="1543455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$10,455,399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$10,125,833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$329,566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3.25%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0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General Fund – Receipts from Member School Districts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3385077"/>
          </a:xfrm>
        </p:spPr>
        <p:txBody>
          <a:bodyPr/>
          <a:lstStyle/>
          <a:p>
            <a:pPr marL="777240" lvl="2" indent="0">
              <a:buNone/>
            </a:pPr>
            <a:r>
              <a:rPr lang="en-US" dirty="0" smtClean="0"/>
              <a:t>																																																																																												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70647"/>
              </p:ext>
            </p:extLst>
          </p:nvPr>
        </p:nvGraphicFramePr>
        <p:xfrm>
          <a:off x="228600" y="2057400"/>
          <a:ext cx="8686800" cy="46482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65481"/>
                <a:gridCol w="1860931"/>
                <a:gridCol w="1792822"/>
                <a:gridCol w="1553916"/>
                <a:gridCol w="1213650"/>
              </a:tblGrid>
              <a:tr h="656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</a:p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</a:p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11763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$7,282,184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$7,268,564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$13,620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0.19%</a:t>
                      </a:r>
                      <a:endParaRPr lang="en-US" sz="2400" dirty="0"/>
                    </a:p>
                  </a:txBody>
                  <a:tcPr/>
                </a:tc>
              </a:tr>
              <a:tr h="121983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$1,472,466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$1,468,364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4,102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0.28%</a:t>
                      </a:r>
                    </a:p>
                  </a:txBody>
                  <a:tcPr/>
                </a:tc>
              </a:tr>
              <a:tr h="159516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$8,754,650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$8,736,928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$17,722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0.20%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4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27200"/>
            <a:ext cx="43942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93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1441</TotalTime>
  <Words>191</Words>
  <Application>Microsoft Office PowerPoint</Application>
  <PresentationFormat>On-screen Show (4:3)</PresentationFormat>
  <Paragraphs>189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2015/ 2016 General Fund Budget</vt:lpstr>
      <vt:lpstr>General Fund &amp; Lease Rental</vt:lpstr>
      <vt:lpstr>UPDATE</vt:lpstr>
      <vt:lpstr>UPDATE</vt:lpstr>
      <vt:lpstr>Fund Balances</vt:lpstr>
      <vt:lpstr>General Fund &amp; Lease Rental</vt:lpstr>
      <vt:lpstr>General Fund – Receipts from Member School Districts</vt:lpstr>
      <vt:lpstr>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/ 2013  General Fund Budget</dc:title>
  <dc:creator>Vining, Robert</dc:creator>
  <cp:lastModifiedBy>Rinker, Erin-Caitlin</cp:lastModifiedBy>
  <cp:revision>107</cp:revision>
  <cp:lastPrinted>2013-02-11T20:45:56Z</cp:lastPrinted>
  <dcterms:created xsi:type="dcterms:W3CDTF">2011-11-11T18:29:14Z</dcterms:created>
  <dcterms:modified xsi:type="dcterms:W3CDTF">2015-05-07T12:10:59Z</dcterms:modified>
</cp:coreProperties>
</file>