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handoutMasterIdLst>
    <p:handoutMasterId r:id="rId10"/>
  </p:handoutMasterIdLst>
  <p:sldIdLst>
    <p:sldId id="256" r:id="rId2"/>
    <p:sldId id="257" r:id="rId3"/>
    <p:sldId id="265" r:id="rId4"/>
    <p:sldId id="272" r:id="rId5"/>
    <p:sldId id="264" r:id="rId6"/>
    <p:sldId id="273" r:id="rId7"/>
    <p:sldId id="262" r:id="rId8"/>
    <p:sldId id="261" r:id="rId9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092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1903" cy="464345"/>
          </a:xfrm>
          <a:prstGeom prst="rect">
            <a:avLst/>
          </a:prstGeom>
        </p:spPr>
        <p:txBody>
          <a:bodyPr vert="horz" lIns="90407" tIns="45203" rIns="90407" bIns="45203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548" y="0"/>
            <a:ext cx="2971903" cy="464345"/>
          </a:xfrm>
          <a:prstGeom prst="rect">
            <a:avLst/>
          </a:prstGeom>
        </p:spPr>
        <p:txBody>
          <a:bodyPr vert="horz" lIns="90407" tIns="45203" rIns="90407" bIns="45203" rtlCol="0"/>
          <a:lstStyle>
            <a:lvl1pPr algn="r">
              <a:defRPr sz="1200"/>
            </a:lvl1pPr>
          </a:lstStyle>
          <a:p>
            <a:fld id="{2E192A2E-1AEB-412B-BEB3-52008B94908A}" type="datetimeFigureOut">
              <a:rPr lang="en-US" smtClean="0"/>
              <a:t>5/7/2015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30471"/>
            <a:ext cx="2971903" cy="464345"/>
          </a:xfrm>
          <a:prstGeom prst="rect">
            <a:avLst/>
          </a:prstGeom>
        </p:spPr>
        <p:txBody>
          <a:bodyPr vert="horz" lIns="90407" tIns="45203" rIns="90407" bIns="4520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548" y="8830471"/>
            <a:ext cx="2971903" cy="464345"/>
          </a:xfrm>
          <a:prstGeom prst="rect">
            <a:avLst/>
          </a:prstGeom>
        </p:spPr>
        <p:txBody>
          <a:bodyPr vert="horz" lIns="90407" tIns="45203" rIns="90407" bIns="45203" rtlCol="0" anchor="b"/>
          <a:lstStyle>
            <a:lvl1pPr algn="r">
              <a:defRPr sz="1200"/>
            </a:lvl1pPr>
          </a:lstStyle>
          <a:p>
            <a:fld id="{0BAA6B1B-AE88-4A7E-A6FB-17AACA1912A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46526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50729-F4F8-44BE-88B3-04355469907D}" type="datetimeFigureOut">
              <a:rPr lang="en-US" smtClean="0"/>
              <a:t>5/7/2015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DEDCB-726C-43C2-9CF0-34A3D1EBAAC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6697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50729-F4F8-44BE-88B3-04355469907D}" type="datetimeFigureOut">
              <a:rPr lang="en-US" smtClean="0"/>
              <a:t>5/7/2015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DEDCB-726C-43C2-9CF0-34A3D1EBAAC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9063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50729-F4F8-44BE-88B3-04355469907D}" type="datetimeFigureOut">
              <a:rPr lang="en-US" smtClean="0"/>
              <a:t>5/7/2015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DEDCB-726C-43C2-9CF0-34A3D1EBAAC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0065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50729-F4F8-44BE-88B3-04355469907D}" type="datetimeFigureOut">
              <a:rPr lang="en-US" smtClean="0"/>
              <a:t>5/7/2015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DEDCB-726C-43C2-9CF0-34A3D1EBAAC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792954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50729-F4F8-44BE-88B3-04355469907D}" type="datetimeFigureOut">
              <a:rPr lang="en-US" smtClean="0"/>
              <a:t>5/7/2015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DEDCB-726C-43C2-9CF0-34A3D1EBAAC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74969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50729-F4F8-44BE-88B3-04355469907D}" type="datetimeFigureOut">
              <a:rPr lang="en-US" smtClean="0"/>
              <a:t>5/7/2015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DEDCB-726C-43C2-9CF0-34A3D1EBAAC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9889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50729-F4F8-44BE-88B3-04355469907D}" type="datetimeFigureOut">
              <a:rPr lang="en-US" smtClean="0"/>
              <a:t>5/7/2015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DEDCB-726C-43C2-9CF0-34A3D1EBAAC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9170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50729-F4F8-44BE-88B3-04355469907D}" type="datetimeFigureOut">
              <a:rPr lang="en-US" smtClean="0"/>
              <a:t>5/7/2015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DEDCB-726C-43C2-9CF0-34A3D1EBAAC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46064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50729-F4F8-44BE-88B3-04355469907D}" type="datetimeFigureOut">
              <a:rPr lang="en-US" smtClean="0"/>
              <a:t>5/7/2015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DEDCB-726C-43C2-9CF0-34A3D1EBAAC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418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50729-F4F8-44BE-88B3-04355469907D}" type="datetimeFigureOut">
              <a:rPr lang="en-US" smtClean="0"/>
              <a:t>5/7/2015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DEDCB-726C-43C2-9CF0-34A3D1EBAAC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6221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50729-F4F8-44BE-88B3-04355469907D}" type="datetimeFigureOut">
              <a:rPr lang="en-US" smtClean="0"/>
              <a:t>5/7/2015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DEDCB-726C-43C2-9CF0-34A3D1EBAAC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1807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50729-F4F8-44BE-88B3-04355469907D}" type="datetimeFigureOut">
              <a:rPr lang="en-US" smtClean="0"/>
              <a:t>5/7/2015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DEDCB-726C-43C2-9CF0-34A3D1EBAAC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3263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50729-F4F8-44BE-88B3-04355469907D}" type="datetimeFigureOut">
              <a:rPr lang="en-US" smtClean="0"/>
              <a:t>5/7/2015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DEDCB-726C-43C2-9CF0-34A3D1EBAAC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4184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50729-F4F8-44BE-88B3-04355469907D}" type="datetimeFigureOut">
              <a:rPr lang="en-US" smtClean="0"/>
              <a:t>5/7/2015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DEDCB-726C-43C2-9CF0-34A3D1EBAAC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15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50729-F4F8-44BE-88B3-04355469907D}" type="datetimeFigureOut">
              <a:rPr lang="en-US" smtClean="0"/>
              <a:t>5/7/2015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DEDCB-726C-43C2-9CF0-34A3D1EBAAC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0348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50729-F4F8-44BE-88B3-04355469907D}" type="datetimeFigureOut">
              <a:rPr lang="en-US" smtClean="0"/>
              <a:t>5/7/2015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DEDCB-726C-43C2-9CF0-34A3D1EBAAC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7755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50729-F4F8-44BE-88B3-04355469907D}" type="datetimeFigureOut">
              <a:rPr lang="en-US" smtClean="0"/>
              <a:t>5/7/2015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DEDCB-726C-43C2-9CF0-34A3D1EBAAC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211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0FE50729-F4F8-44BE-88B3-04355469907D}" type="datetimeFigureOut">
              <a:rPr lang="en-US" smtClean="0"/>
              <a:t>5/7/2015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CDEDCB-726C-43C2-9CF0-34A3D1EBAAC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682083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  <p:sldLayoutId id="2147483757" r:id="rId13"/>
    <p:sldLayoutId id="2147483758" r:id="rId14"/>
    <p:sldLayoutId id="2147483759" r:id="rId15"/>
    <p:sldLayoutId id="2147483760" r:id="rId16"/>
    <p:sldLayoutId id="2147483761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2015/ 2016</a:t>
            </a:r>
            <a:br>
              <a:rPr lang="en-US" dirty="0" smtClean="0"/>
            </a:br>
            <a:r>
              <a:rPr lang="en-US" dirty="0" smtClean="0"/>
              <a:t>General Fund Budget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Middle Bucks Institute of Technology</a:t>
            </a:r>
          </a:p>
          <a:p>
            <a:r>
              <a:rPr lang="en-US" b="1" dirty="0" smtClean="0"/>
              <a:t>MArch 9, 2015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7168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General Fund &amp; Lease Rental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763000" cy="4754563"/>
          </a:xfrm>
        </p:spPr>
        <p:txBody>
          <a:bodyPr>
            <a:normAutofit/>
          </a:bodyPr>
          <a:lstStyle/>
          <a:p>
            <a:r>
              <a:rPr lang="en-US" sz="3200" dirty="0" smtClean="0"/>
              <a:t>February Presentation of 2015-16 Budget</a:t>
            </a:r>
          </a:p>
          <a:p>
            <a:pPr marL="114300" indent="0">
              <a:buNone/>
            </a:pP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7837804"/>
              </p:ext>
            </p:extLst>
          </p:nvPr>
        </p:nvGraphicFramePr>
        <p:xfrm>
          <a:off x="228600" y="2209800"/>
          <a:ext cx="8851329" cy="4278224"/>
        </p:xfrm>
        <a:graphic>
          <a:graphicData uri="http://schemas.openxmlformats.org/drawingml/2006/table">
            <a:tbl>
              <a:tblPr firstRow="1" lastRow="1" bandRow="1">
                <a:tableStyleId>{5C22544A-7EE6-4342-B048-85BDC9FD1C3A}</a:tableStyleId>
              </a:tblPr>
              <a:tblGrid>
                <a:gridCol w="2275840"/>
                <a:gridCol w="1950720"/>
                <a:gridCol w="1945640"/>
                <a:gridCol w="1524000"/>
                <a:gridCol w="1155129"/>
              </a:tblGrid>
              <a:tr h="36316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2015/16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2014/15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%</a:t>
                      </a:r>
                      <a:endParaRPr lang="en-US" dirty="0"/>
                    </a:p>
                  </a:txBody>
                  <a:tcPr/>
                </a:tc>
              </a:tr>
              <a:tr h="1180289">
                <a:tc>
                  <a:txBody>
                    <a:bodyPr/>
                    <a:lstStyle/>
                    <a:p>
                      <a:endParaRPr lang="en-US" sz="2400" dirty="0" smtClean="0"/>
                    </a:p>
                    <a:p>
                      <a:r>
                        <a:rPr lang="en-US" sz="2400" dirty="0" smtClean="0"/>
                        <a:t>General Fund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/>
                    </a:p>
                    <a:p>
                      <a:pPr algn="ctr"/>
                      <a:r>
                        <a:rPr lang="en-US" sz="2400" dirty="0" smtClean="0"/>
                        <a:t>$9,114,681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/>
                    </a:p>
                    <a:p>
                      <a:pPr algn="ctr"/>
                      <a:r>
                        <a:rPr lang="en-US" sz="2400" dirty="0" smtClean="0"/>
                        <a:t>$8,657,469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/>
                    </a:p>
                    <a:p>
                      <a:pPr algn="ctr"/>
                      <a:r>
                        <a:rPr lang="en-US" sz="2400" dirty="0" smtClean="0"/>
                        <a:t>$457,212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/>
                    </a:p>
                    <a:p>
                      <a:pPr algn="ctr"/>
                      <a:r>
                        <a:rPr lang="en-US" sz="2400" dirty="0" smtClean="0"/>
                        <a:t>5.28%</a:t>
                      </a:r>
                      <a:endParaRPr lang="en-US" sz="2400" dirty="0"/>
                    </a:p>
                  </a:txBody>
                  <a:tcPr/>
                </a:tc>
              </a:tr>
              <a:tr h="1180289">
                <a:tc>
                  <a:txBody>
                    <a:bodyPr/>
                    <a:lstStyle/>
                    <a:p>
                      <a:endParaRPr lang="en-US" sz="2400" dirty="0" smtClean="0"/>
                    </a:p>
                    <a:p>
                      <a:r>
                        <a:rPr lang="en-US" sz="2400" dirty="0" smtClean="0"/>
                        <a:t>Authority Lease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/>
                    </a:p>
                    <a:p>
                      <a:pPr algn="ctr"/>
                      <a:r>
                        <a:rPr lang="en-US" sz="2400" dirty="0" smtClean="0"/>
                        <a:t>$1,472,466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/>
                    </a:p>
                    <a:p>
                      <a:pPr algn="ctr"/>
                      <a:r>
                        <a:rPr lang="en-US" sz="2400" dirty="0" smtClean="0"/>
                        <a:t>$1,468,364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/>
                    </a:p>
                    <a:p>
                      <a:pPr algn="ctr"/>
                      <a:r>
                        <a:rPr lang="en-US" sz="2400" dirty="0" smtClean="0"/>
                        <a:t>$4,102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/>
                    </a:p>
                    <a:p>
                      <a:pPr algn="ctr"/>
                      <a:r>
                        <a:rPr lang="en-US" sz="2400" dirty="0" smtClean="0"/>
                        <a:t>0.28%</a:t>
                      </a:r>
                    </a:p>
                  </a:txBody>
                  <a:tcPr/>
                </a:tc>
              </a:tr>
              <a:tr h="1543455">
                <a:tc>
                  <a:txBody>
                    <a:bodyPr/>
                    <a:lstStyle/>
                    <a:p>
                      <a:endParaRPr lang="en-US" sz="2400" dirty="0" smtClean="0"/>
                    </a:p>
                    <a:p>
                      <a:r>
                        <a:rPr lang="en-US" sz="2400" dirty="0" smtClean="0"/>
                        <a:t>Total</a:t>
                      </a:r>
                      <a:r>
                        <a:rPr lang="en-US" sz="2400" baseline="0" dirty="0" smtClean="0"/>
                        <a:t> Expenditures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/>
                    </a:p>
                    <a:p>
                      <a:pPr algn="ctr"/>
                      <a:endParaRPr lang="en-US" sz="2400" dirty="0" smtClean="0"/>
                    </a:p>
                    <a:p>
                      <a:pPr algn="ctr"/>
                      <a:r>
                        <a:rPr lang="en-US" sz="2400" dirty="0" smtClean="0"/>
                        <a:t>$10,587,147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/>
                    </a:p>
                    <a:p>
                      <a:pPr algn="ctr"/>
                      <a:endParaRPr lang="en-US" sz="2400" dirty="0" smtClean="0"/>
                    </a:p>
                    <a:p>
                      <a:pPr algn="ctr"/>
                      <a:r>
                        <a:rPr lang="en-US" sz="2400" dirty="0" smtClean="0"/>
                        <a:t>$10,125,833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/>
                    </a:p>
                    <a:p>
                      <a:pPr algn="ctr"/>
                      <a:endParaRPr lang="en-US" sz="2400" dirty="0" smtClean="0"/>
                    </a:p>
                    <a:p>
                      <a:pPr algn="ctr"/>
                      <a:r>
                        <a:rPr lang="en-US" sz="2400" dirty="0" smtClean="0"/>
                        <a:t>$461,314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/>
                    </a:p>
                    <a:p>
                      <a:pPr algn="ctr"/>
                      <a:endParaRPr lang="en-US" sz="2400" dirty="0" smtClean="0"/>
                    </a:p>
                    <a:p>
                      <a:pPr algn="ctr"/>
                      <a:r>
                        <a:rPr lang="en-US" sz="2400" dirty="0" smtClean="0"/>
                        <a:t>4.56%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2972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690282"/>
          </a:xfrm>
        </p:spPr>
        <p:txBody>
          <a:bodyPr/>
          <a:lstStyle/>
          <a:p>
            <a:r>
              <a:rPr lang="en-US" dirty="0" smtClean="0">
                <a:solidFill>
                  <a:srgbClr val="EBEBEB"/>
                </a:solidFill>
              </a:rPr>
              <a:t>UPDATE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143000"/>
            <a:ext cx="8534400" cy="5147772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sz="2800" dirty="0" smtClean="0"/>
              <a:t>Reorganization Plan:</a:t>
            </a:r>
          </a:p>
          <a:p>
            <a:pPr marL="0" indent="0">
              <a:buNone/>
            </a:pPr>
            <a:endParaRPr lang="en-US" dirty="0" smtClean="0"/>
          </a:p>
          <a:p>
            <a:pPr lvl="1"/>
            <a:r>
              <a:rPr lang="en-US" sz="2000" dirty="0" smtClean="0"/>
              <a:t>Adult Ed. Coordinator Full-time to Part-time		$52,833</a:t>
            </a:r>
          </a:p>
          <a:p>
            <a:pPr lvl="1"/>
            <a:r>
              <a:rPr lang="en-US" sz="2000" dirty="0" smtClean="0"/>
              <a:t>OAC Full-time to Part-time							$53,488</a:t>
            </a:r>
          </a:p>
          <a:p>
            <a:pPr lvl="1"/>
            <a:r>
              <a:rPr lang="en-US" sz="2000" dirty="0" smtClean="0"/>
              <a:t>Receptionist 12-month to 10-month				 $7,575</a:t>
            </a:r>
          </a:p>
          <a:p>
            <a:pPr lvl="1"/>
            <a:r>
              <a:rPr lang="en-US" sz="2000" dirty="0" smtClean="0"/>
              <a:t>Adm. Asst. AE/OAC increase hourly rate $1.00		$(2,866)</a:t>
            </a:r>
          </a:p>
          <a:p>
            <a:pPr lvl="1"/>
            <a:r>
              <a:rPr lang="en-US" sz="2000" dirty="0" smtClean="0"/>
              <a:t>Maintenance Mechanic Replace with Custodian	$11,866</a:t>
            </a:r>
          </a:p>
          <a:p>
            <a:pPr marL="457207" lvl="1" indent="0">
              <a:buNone/>
            </a:pPr>
            <a:endParaRPr lang="en-US" sz="2000" dirty="0"/>
          </a:p>
          <a:p>
            <a:pPr lvl="1"/>
            <a:r>
              <a:rPr lang="en-US" sz="2000" b="1" dirty="0" smtClean="0"/>
              <a:t>PROJECTED SAVINGS: $122,896	</a:t>
            </a:r>
          </a:p>
        </p:txBody>
      </p:sp>
    </p:spTree>
    <p:extLst>
      <p:ext uri="{BB962C8B-B14F-4D97-AF65-F5344CB8AC3E}">
        <p14:creationId xmlns:p14="http://schemas.microsoft.com/office/powerpoint/2010/main" val="3644801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Health Insurance costs	- 3</a:t>
            </a:r>
            <a:r>
              <a:rPr lang="en-US" baseline="30000" dirty="0" smtClean="0"/>
              <a:t>rd</a:t>
            </a:r>
            <a:r>
              <a:rPr lang="en-US" dirty="0" smtClean="0"/>
              <a:t> look rates for 2015-16</a:t>
            </a:r>
          </a:p>
          <a:p>
            <a:pPr lvl="1"/>
            <a:r>
              <a:rPr lang="en-US" dirty="0" smtClean="0"/>
              <a:t>-0.4% for medical </a:t>
            </a:r>
          </a:p>
          <a:p>
            <a:pPr lvl="1"/>
            <a:r>
              <a:rPr lang="en-US" dirty="0" smtClean="0"/>
              <a:t>-2.5% for prescription</a:t>
            </a:r>
          </a:p>
          <a:p>
            <a:r>
              <a:rPr lang="en-US" dirty="0" smtClean="0"/>
              <a:t>Reduced cleaning service cost</a:t>
            </a:r>
          </a:p>
          <a:p>
            <a:r>
              <a:rPr lang="en-US" dirty="0" smtClean="0"/>
              <a:t>Reduced transportation cost			</a:t>
            </a:r>
          </a:p>
          <a:p>
            <a:r>
              <a:rPr lang="en-US" dirty="0" smtClean="0"/>
              <a:t>Supply lines – overall reduction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18767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020762"/>
          </a:xfrm>
        </p:spPr>
        <p:txBody>
          <a:bodyPr/>
          <a:lstStyle/>
          <a:p>
            <a:r>
              <a:rPr lang="en-US" dirty="0" smtClean="0"/>
              <a:t>Fund Balances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1901854"/>
              </p:ext>
            </p:extLst>
          </p:nvPr>
        </p:nvGraphicFramePr>
        <p:xfrm>
          <a:off x="609600" y="1143000"/>
          <a:ext cx="8160329" cy="45458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2005"/>
                <a:gridCol w="2469417"/>
                <a:gridCol w="2408907"/>
              </a:tblGrid>
              <a:tr h="940526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2000" dirty="0" smtClean="0"/>
                    </a:p>
                    <a:p>
                      <a:pPr algn="ctr"/>
                      <a:r>
                        <a:rPr lang="en-US" sz="2000" dirty="0" smtClean="0"/>
                        <a:t>July</a:t>
                      </a:r>
                      <a:r>
                        <a:rPr lang="en-US" sz="2000" baseline="0" dirty="0" smtClean="0"/>
                        <a:t> 1, 2014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2000" dirty="0" smtClean="0"/>
                    </a:p>
                    <a:p>
                      <a:pPr algn="ctr"/>
                      <a:r>
                        <a:rPr lang="en-US" sz="2000" dirty="0" smtClean="0"/>
                        <a:t>Utilized</a:t>
                      </a:r>
                      <a:endParaRPr lang="en-US" sz="2000" dirty="0"/>
                    </a:p>
                  </a:txBody>
                  <a:tcPr/>
                </a:tc>
              </a:tr>
              <a:tr h="862148">
                <a:tc>
                  <a:txBody>
                    <a:bodyPr/>
                    <a:lstStyle/>
                    <a:p>
                      <a:pPr algn="l"/>
                      <a:endParaRPr lang="en-US" sz="2000" dirty="0" smtClean="0"/>
                    </a:p>
                    <a:p>
                      <a:pPr algn="l"/>
                      <a:r>
                        <a:rPr lang="en-US" sz="2000" dirty="0" smtClean="0"/>
                        <a:t>Committed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/>
                    </a:p>
                    <a:p>
                      <a:pPr algn="ctr"/>
                      <a:r>
                        <a:rPr lang="en-US" sz="2000" dirty="0" smtClean="0"/>
                        <a:t>$145,000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/>
                    </a:p>
                    <a:p>
                      <a:pPr algn="ctr"/>
                      <a:r>
                        <a:rPr lang="en-US" sz="2000" dirty="0" smtClean="0"/>
                        <a:t>$70,000</a:t>
                      </a:r>
                      <a:endParaRPr lang="en-US" sz="2000" dirty="0"/>
                    </a:p>
                  </a:txBody>
                  <a:tcPr/>
                </a:tc>
              </a:tr>
              <a:tr h="862148">
                <a:tc>
                  <a:txBody>
                    <a:bodyPr/>
                    <a:lstStyle/>
                    <a:p>
                      <a:pPr algn="l"/>
                      <a:endParaRPr lang="en-US" sz="2000" dirty="0" smtClean="0"/>
                    </a:p>
                    <a:p>
                      <a:pPr algn="l"/>
                      <a:r>
                        <a:rPr lang="en-US" sz="2000" dirty="0" smtClean="0"/>
                        <a:t>Adult Ed 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/>
                    </a:p>
                    <a:p>
                      <a:pPr algn="ctr"/>
                      <a:r>
                        <a:rPr lang="en-US" sz="2000" dirty="0" smtClean="0"/>
                        <a:t>$229,260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/>
                    </a:p>
                    <a:p>
                      <a:pPr algn="ctr"/>
                      <a:r>
                        <a:rPr lang="en-US" sz="2000" dirty="0" smtClean="0"/>
                        <a:t>$52,000</a:t>
                      </a:r>
                      <a:endParaRPr lang="en-US" sz="2000" dirty="0"/>
                    </a:p>
                  </a:txBody>
                  <a:tcPr/>
                </a:tc>
              </a:tr>
              <a:tr h="940526">
                <a:tc>
                  <a:txBody>
                    <a:bodyPr/>
                    <a:lstStyle/>
                    <a:p>
                      <a:pPr algn="l"/>
                      <a:endParaRPr lang="en-US" sz="2000" dirty="0" smtClean="0"/>
                    </a:p>
                    <a:p>
                      <a:pPr algn="l"/>
                      <a:r>
                        <a:rPr lang="en-US" sz="2000" dirty="0" smtClean="0"/>
                        <a:t>Production Control 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/>
                    </a:p>
                    <a:p>
                      <a:pPr algn="ctr"/>
                      <a:r>
                        <a:rPr lang="en-US" sz="2000" dirty="0" smtClean="0"/>
                        <a:t>$338,625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/>
                    </a:p>
                    <a:p>
                      <a:pPr algn="ctr"/>
                      <a:r>
                        <a:rPr lang="en-US" sz="2000" dirty="0" smtClean="0"/>
                        <a:t>$78,000</a:t>
                      </a:r>
                      <a:endParaRPr lang="en-US" sz="2000" dirty="0"/>
                    </a:p>
                  </a:txBody>
                  <a:tcPr/>
                </a:tc>
              </a:tr>
              <a:tr h="940526">
                <a:tc>
                  <a:txBody>
                    <a:bodyPr/>
                    <a:lstStyle/>
                    <a:p>
                      <a:pPr algn="l"/>
                      <a:endParaRPr lang="en-US" sz="2000" dirty="0" smtClean="0"/>
                    </a:p>
                    <a:p>
                      <a:pPr algn="l"/>
                      <a:r>
                        <a:rPr lang="en-US" sz="2000" dirty="0" smtClean="0"/>
                        <a:t>Total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/>
                    </a:p>
                    <a:p>
                      <a:pPr algn="ctr"/>
                      <a:r>
                        <a:rPr lang="en-US" sz="2000" dirty="0" smtClean="0"/>
                        <a:t>$713,245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/>
                    </a:p>
                    <a:p>
                      <a:pPr algn="ctr"/>
                      <a:r>
                        <a:rPr lang="en-US" sz="2000" dirty="0" smtClean="0"/>
                        <a:t>$200,000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9978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General Fund &amp; Lease Rental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763000" cy="4754563"/>
          </a:xfrm>
        </p:spPr>
        <p:txBody>
          <a:bodyPr>
            <a:normAutofit/>
          </a:bodyPr>
          <a:lstStyle/>
          <a:p>
            <a:r>
              <a:rPr lang="en-US" sz="3200" dirty="0" smtClean="0"/>
              <a:t>March Presentation of 2015-16 Budget</a:t>
            </a:r>
          </a:p>
          <a:p>
            <a:pPr marL="114300" indent="0">
              <a:buNone/>
            </a:pP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0047682"/>
              </p:ext>
            </p:extLst>
          </p:nvPr>
        </p:nvGraphicFramePr>
        <p:xfrm>
          <a:off x="228600" y="2209800"/>
          <a:ext cx="8851329" cy="4278224"/>
        </p:xfrm>
        <a:graphic>
          <a:graphicData uri="http://schemas.openxmlformats.org/drawingml/2006/table">
            <a:tbl>
              <a:tblPr firstRow="1" lastRow="1" bandRow="1">
                <a:tableStyleId>{5C22544A-7EE6-4342-B048-85BDC9FD1C3A}</a:tableStyleId>
              </a:tblPr>
              <a:tblGrid>
                <a:gridCol w="2275840"/>
                <a:gridCol w="1950720"/>
                <a:gridCol w="1945640"/>
                <a:gridCol w="1524000"/>
                <a:gridCol w="1155129"/>
              </a:tblGrid>
              <a:tr h="36316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2015/16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2014/15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%</a:t>
                      </a:r>
                      <a:endParaRPr lang="en-US" dirty="0"/>
                    </a:p>
                  </a:txBody>
                  <a:tcPr/>
                </a:tc>
              </a:tr>
              <a:tr h="1180289">
                <a:tc>
                  <a:txBody>
                    <a:bodyPr/>
                    <a:lstStyle/>
                    <a:p>
                      <a:endParaRPr lang="en-US" sz="2400" dirty="0" smtClean="0"/>
                    </a:p>
                    <a:p>
                      <a:r>
                        <a:rPr lang="en-US" sz="2400" dirty="0" smtClean="0"/>
                        <a:t>General Fund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/>
                    </a:p>
                    <a:p>
                      <a:pPr algn="ctr"/>
                      <a:r>
                        <a:rPr lang="en-US" sz="2400" dirty="0" smtClean="0"/>
                        <a:t>$8,982,933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/>
                    </a:p>
                    <a:p>
                      <a:pPr algn="ctr"/>
                      <a:r>
                        <a:rPr lang="en-US" sz="2400" dirty="0" smtClean="0"/>
                        <a:t>$8,657,469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/>
                    </a:p>
                    <a:p>
                      <a:pPr algn="ctr"/>
                      <a:r>
                        <a:rPr lang="en-US" sz="2400" dirty="0" smtClean="0"/>
                        <a:t>$325,464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/>
                    </a:p>
                    <a:p>
                      <a:pPr algn="ctr"/>
                      <a:r>
                        <a:rPr lang="en-US" sz="2400" dirty="0" smtClean="0"/>
                        <a:t>3.76%</a:t>
                      </a:r>
                      <a:endParaRPr lang="en-US" sz="2400" dirty="0"/>
                    </a:p>
                  </a:txBody>
                  <a:tcPr/>
                </a:tc>
              </a:tr>
              <a:tr h="1180289">
                <a:tc>
                  <a:txBody>
                    <a:bodyPr/>
                    <a:lstStyle/>
                    <a:p>
                      <a:endParaRPr lang="en-US" sz="2400" dirty="0" smtClean="0"/>
                    </a:p>
                    <a:p>
                      <a:r>
                        <a:rPr lang="en-US" sz="2400" dirty="0" smtClean="0"/>
                        <a:t>Authority Lease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/>
                    </a:p>
                    <a:p>
                      <a:pPr algn="ctr"/>
                      <a:r>
                        <a:rPr lang="en-US" sz="2400" dirty="0" smtClean="0"/>
                        <a:t>$1,472,466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/>
                    </a:p>
                    <a:p>
                      <a:pPr algn="ctr"/>
                      <a:r>
                        <a:rPr lang="en-US" sz="2400" dirty="0" smtClean="0"/>
                        <a:t>$1,468,364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/>
                    </a:p>
                    <a:p>
                      <a:pPr algn="ctr"/>
                      <a:r>
                        <a:rPr lang="en-US" sz="2400" dirty="0" smtClean="0"/>
                        <a:t>$4,102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/>
                    </a:p>
                    <a:p>
                      <a:pPr algn="ctr"/>
                      <a:r>
                        <a:rPr lang="en-US" sz="2400" dirty="0" smtClean="0"/>
                        <a:t>0.28%</a:t>
                      </a:r>
                    </a:p>
                  </a:txBody>
                  <a:tcPr/>
                </a:tc>
              </a:tr>
              <a:tr h="1543455">
                <a:tc>
                  <a:txBody>
                    <a:bodyPr/>
                    <a:lstStyle/>
                    <a:p>
                      <a:endParaRPr lang="en-US" sz="2400" dirty="0" smtClean="0"/>
                    </a:p>
                    <a:p>
                      <a:r>
                        <a:rPr lang="en-US" sz="2400" dirty="0" smtClean="0"/>
                        <a:t>Total</a:t>
                      </a:r>
                      <a:r>
                        <a:rPr lang="en-US" sz="2400" baseline="0" dirty="0" smtClean="0"/>
                        <a:t> Expenditures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/>
                    </a:p>
                    <a:p>
                      <a:pPr algn="ctr"/>
                      <a:endParaRPr lang="en-US" sz="2400" dirty="0" smtClean="0"/>
                    </a:p>
                    <a:p>
                      <a:pPr algn="ctr"/>
                      <a:r>
                        <a:rPr lang="en-US" sz="2400" dirty="0" smtClean="0"/>
                        <a:t>$10,455,399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/>
                    </a:p>
                    <a:p>
                      <a:pPr algn="ctr"/>
                      <a:endParaRPr lang="en-US" sz="2400" dirty="0" smtClean="0"/>
                    </a:p>
                    <a:p>
                      <a:pPr algn="ctr"/>
                      <a:r>
                        <a:rPr lang="en-US" sz="2400" dirty="0" smtClean="0"/>
                        <a:t>$10,125,833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/>
                    </a:p>
                    <a:p>
                      <a:pPr algn="ctr"/>
                      <a:endParaRPr lang="en-US" sz="2400" dirty="0" smtClean="0"/>
                    </a:p>
                    <a:p>
                      <a:pPr algn="ctr"/>
                      <a:r>
                        <a:rPr lang="en-US" sz="2400" dirty="0" smtClean="0"/>
                        <a:t>$329,566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/>
                    </a:p>
                    <a:p>
                      <a:pPr algn="ctr"/>
                      <a:endParaRPr lang="en-US" sz="2400" dirty="0" smtClean="0"/>
                    </a:p>
                    <a:p>
                      <a:pPr algn="ctr"/>
                      <a:r>
                        <a:rPr lang="en-US" sz="2400" dirty="0" smtClean="0"/>
                        <a:t>3.25%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8018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115824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dirty="0" smtClean="0"/>
              <a:t>General Fund – Receipts from Member School Districts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295400"/>
            <a:ext cx="7520940" cy="3385077"/>
          </a:xfrm>
        </p:spPr>
        <p:txBody>
          <a:bodyPr/>
          <a:lstStyle/>
          <a:p>
            <a:pPr marL="777240" lvl="2" indent="0">
              <a:buNone/>
            </a:pPr>
            <a:r>
              <a:rPr lang="en-US" dirty="0" smtClean="0"/>
              <a:t>																																																																																														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4170647"/>
              </p:ext>
            </p:extLst>
          </p:nvPr>
        </p:nvGraphicFramePr>
        <p:xfrm>
          <a:off x="228600" y="2057400"/>
          <a:ext cx="8686800" cy="4648200"/>
        </p:xfrm>
        <a:graphic>
          <a:graphicData uri="http://schemas.openxmlformats.org/drawingml/2006/table">
            <a:tbl>
              <a:tblPr firstRow="1" lastRow="1" bandRow="1">
                <a:tableStyleId>{5C22544A-7EE6-4342-B048-85BDC9FD1C3A}</a:tableStyleId>
              </a:tblPr>
              <a:tblGrid>
                <a:gridCol w="2265481"/>
                <a:gridCol w="1860931"/>
                <a:gridCol w="1792822"/>
                <a:gridCol w="1553916"/>
                <a:gridCol w="1213650"/>
              </a:tblGrid>
              <a:tr h="65683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2015/16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2014/15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</a:t>
                      </a:r>
                    </a:p>
                    <a:p>
                      <a:pPr algn="ctr"/>
                      <a:r>
                        <a:rPr lang="en-US" dirty="0" smtClean="0"/>
                        <a:t>Change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%</a:t>
                      </a:r>
                    </a:p>
                    <a:p>
                      <a:pPr algn="ctr"/>
                      <a:r>
                        <a:rPr lang="en-US" dirty="0" smtClean="0"/>
                        <a:t>Change</a:t>
                      </a:r>
                      <a:endParaRPr lang="en-US" dirty="0"/>
                    </a:p>
                  </a:txBody>
                  <a:tcPr/>
                </a:tc>
              </a:tr>
              <a:tr h="1176377">
                <a:tc>
                  <a:txBody>
                    <a:bodyPr/>
                    <a:lstStyle/>
                    <a:p>
                      <a:endParaRPr lang="en-US" sz="2400" dirty="0" smtClean="0"/>
                    </a:p>
                    <a:p>
                      <a:r>
                        <a:rPr lang="en-US" sz="2400" dirty="0" smtClean="0"/>
                        <a:t>General Fund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/>
                    </a:p>
                    <a:p>
                      <a:pPr algn="ctr"/>
                      <a:r>
                        <a:rPr lang="en-US" sz="2400" dirty="0" smtClean="0"/>
                        <a:t>$7,282,184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/>
                    </a:p>
                    <a:p>
                      <a:pPr algn="ctr"/>
                      <a:r>
                        <a:rPr lang="en-US" sz="2400" dirty="0" smtClean="0"/>
                        <a:t>$7,268,564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/>
                    </a:p>
                    <a:p>
                      <a:pPr algn="ctr"/>
                      <a:r>
                        <a:rPr lang="en-US" sz="2400" dirty="0" smtClean="0"/>
                        <a:t>$13,620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/>
                    </a:p>
                    <a:p>
                      <a:pPr algn="ctr"/>
                      <a:r>
                        <a:rPr lang="en-US" sz="2400" dirty="0" smtClean="0"/>
                        <a:t>0.19%</a:t>
                      </a:r>
                      <a:endParaRPr lang="en-US" sz="2400" dirty="0"/>
                    </a:p>
                  </a:txBody>
                  <a:tcPr/>
                </a:tc>
              </a:tr>
              <a:tr h="1219830">
                <a:tc>
                  <a:txBody>
                    <a:bodyPr/>
                    <a:lstStyle/>
                    <a:p>
                      <a:endParaRPr lang="en-US" sz="2400" dirty="0" smtClean="0"/>
                    </a:p>
                    <a:p>
                      <a:r>
                        <a:rPr lang="en-US" sz="2400" dirty="0" smtClean="0"/>
                        <a:t>Authority Lease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/>
                    </a:p>
                    <a:p>
                      <a:pPr algn="ctr"/>
                      <a:r>
                        <a:rPr lang="en-US" sz="2400" dirty="0" smtClean="0"/>
                        <a:t>$1,472,466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/>
                    </a:p>
                    <a:p>
                      <a:pPr algn="ctr"/>
                      <a:r>
                        <a:rPr lang="en-US" sz="2400" dirty="0" smtClean="0"/>
                        <a:t>$1,468,364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/>
                    </a:p>
                    <a:p>
                      <a:pPr algn="ctr"/>
                      <a:r>
                        <a:rPr lang="en-US" sz="2400" dirty="0" smtClean="0"/>
                        <a:t>$</a:t>
                      </a:r>
                      <a:r>
                        <a:rPr lang="en-US" sz="2400" baseline="0" dirty="0" smtClean="0"/>
                        <a:t> 4,102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/>
                    </a:p>
                    <a:p>
                      <a:pPr algn="ctr"/>
                      <a:r>
                        <a:rPr lang="en-US" sz="2400" dirty="0" smtClean="0"/>
                        <a:t> 0.28%</a:t>
                      </a:r>
                    </a:p>
                  </a:txBody>
                  <a:tcPr/>
                </a:tc>
              </a:tr>
              <a:tr h="1595162">
                <a:tc>
                  <a:txBody>
                    <a:bodyPr/>
                    <a:lstStyle/>
                    <a:p>
                      <a:endParaRPr lang="en-US" sz="2400" dirty="0" smtClean="0"/>
                    </a:p>
                    <a:p>
                      <a:r>
                        <a:rPr lang="en-US" sz="2400" dirty="0" smtClean="0"/>
                        <a:t>Total</a:t>
                      </a:r>
                      <a:r>
                        <a:rPr lang="en-US" sz="2400" baseline="0" dirty="0" smtClean="0"/>
                        <a:t> Expenditures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/>
                    </a:p>
                    <a:p>
                      <a:pPr algn="ctr"/>
                      <a:endParaRPr lang="en-US" sz="2400" dirty="0" smtClean="0"/>
                    </a:p>
                    <a:p>
                      <a:pPr algn="ctr"/>
                      <a:r>
                        <a:rPr lang="en-US" sz="2400" dirty="0" smtClean="0"/>
                        <a:t>$8,754,650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/>
                    </a:p>
                    <a:p>
                      <a:pPr algn="ctr"/>
                      <a:endParaRPr lang="en-US" sz="2400" dirty="0" smtClean="0"/>
                    </a:p>
                    <a:p>
                      <a:pPr algn="ctr"/>
                      <a:r>
                        <a:rPr lang="en-US" sz="2400" dirty="0" smtClean="0"/>
                        <a:t>$8,736,928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/>
                    </a:p>
                    <a:p>
                      <a:pPr algn="ctr"/>
                      <a:endParaRPr lang="en-US" sz="2400" dirty="0" smtClean="0"/>
                    </a:p>
                    <a:p>
                      <a:pPr algn="ctr"/>
                      <a:r>
                        <a:rPr lang="en-US" sz="2400" dirty="0" smtClean="0"/>
                        <a:t>$17,722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/>
                    </a:p>
                    <a:p>
                      <a:pPr algn="ctr"/>
                      <a:endParaRPr lang="en-US" sz="2400" dirty="0" smtClean="0"/>
                    </a:p>
                    <a:p>
                      <a:pPr algn="ctr"/>
                      <a:r>
                        <a:rPr lang="en-US" sz="2400" dirty="0" smtClean="0"/>
                        <a:t>0.20%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2641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7620000" cy="48006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pPr marL="411480" lvl="1" indent="0">
              <a:buNone/>
            </a:pPr>
            <a:endParaRPr lang="en-US" dirty="0" smtClean="0"/>
          </a:p>
          <a:p>
            <a:pPr marL="114300" indent="0">
              <a:buNone/>
            </a:pPr>
            <a:endParaRPr lang="en-US" dirty="0">
              <a:latin typeface="+mj-lt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2200" y="1727200"/>
            <a:ext cx="4394200" cy="439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7933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1441</TotalTime>
  <Words>191</Words>
  <Application>Microsoft Office PowerPoint</Application>
  <PresentationFormat>On-screen Show (4:3)</PresentationFormat>
  <Paragraphs>189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Century Gothic</vt:lpstr>
      <vt:lpstr>Wingdings 3</vt:lpstr>
      <vt:lpstr>Ion</vt:lpstr>
      <vt:lpstr>2015/ 2016 General Fund Budget</vt:lpstr>
      <vt:lpstr>General Fund &amp; Lease Rental</vt:lpstr>
      <vt:lpstr>UPDATE</vt:lpstr>
      <vt:lpstr>UPDATE</vt:lpstr>
      <vt:lpstr>Fund Balances</vt:lpstr>
      <vt:lpstr>General Fund &amp; Lease Rental</vt:lpstr>
      <vt:lpstr>General Fund – Receipts from Member School Districts</vt:lpstr>
      <vt:lpstr>Questions?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2012 / 2013  General Fund Budget</dc:title>
  <dc:creator>Vining, Robert</dc:creator>
  <cp:lastModifiedBy>Rinker, Erin-Caitlin</cp:lastModifiedBy>
  <cp:revision>107</cp:revision>
  <cp:lastPrinted>2013-02-11T20:45:56Z</cp:lastPrinted>
  <dcterms:created xsi:type="dcterms:W3CDTF">2011-11-11T18:29:14Z</dcterms:created>
  <dcterms:modified xsi:type="dcterms:W3CDTF">2015-05-07T12:10:59Z</dcterms:modified>
</cp:coreProperties>
</file>