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7" r:id="rId4"/>
    <p:sldId id="259" r:id="rId5"/>
    <p:sldId id="261" r:id="rId6"/>
    <p:sldId id="268" r:id="rId7"/>
    <p:sldId id="262" r:id="rId8"/>
    <p:sldId id="269" r:id="rId9"/>
    <p:sldId id="264" r:id="rId10"/>
    <p:sldId id="265" r:id="rId11"/>
    <p:sldId id="266" r:id="rId12"/>
    <p:sldId id="263" r:id="rId13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DCB3BF1-2979-4416-B468-70443BD79200}" type="datetimeFigureOut">
              <a:rPr lang="en-US" smtClean="0"/>
              <a:t>3/12/2018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175374"/>
          </a:xfrm>
        </p:spPr>
        <p:txBody>
          <a:bodyPr/>
          <a:lstStyle/>
          <a:p>
            <a:r>
              <a:rPr lang="en-US" dirty="0" smtClean="0"/>
              <a:t>2018/2019 </a:t>
            </a:r>
            <a:br>
              <a:rPr lang="en-US" dirty="0" smtClean="0"/>
            </a:br>
            <a:r>
              <a:rPr lang="en-US" dirty="0" smtClean="0"/>
              <a:t>Proposed </a:t>
            </a:r>
            <a:r>
              <a:rPr lang="en-US" dirty="0" smtClean="0"/>
              <a:t>General Fund </a:t>
            </a:r>
            <a:r>
              <a:rPr lang="en-US" dirty="0" smtClean="0"/>
              <a:t>&amp; Other Budgets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Middle Bucks Institute of Technology</a:t>
            </a:r>
          </a:p>
          <a:p>
            <a:r>
              <a:rPr lang="en-US" dirty="0" smtClean="0"/>
              <a:t>March 12,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6239"/>
          </a:xfrm>
        </p:spPr>
        <p:txBody>
          <a:bodyPr/>
          <a:lstStyle/>
          <a:p>
            <a:r>
              <a:rPr lang="en-US" dirty="0" smtClean="0"/>
              <a:t>Other Budgets: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03158"/>
            <a:ext cx="10058400" cy="48366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Adult Education   </a:t>
            </a:r>
            <a:r>
              <a:rPr lang="en-US" sz="2800" dirty="0" smtClean="0"/>
              <a:t>$181,937 vs. $163,868</a:t>
            </a:r>
            <a:endParaRPr lang="en-US" sz="28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Fall &amp; Spring Adult Evening Programs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Customized Industry Training</a:t>
            </a:r>
          </a:p>
          <a:p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Production Fund   $</a:t>
            </a:r>
            <a:r>
              <a:rPr lang="en-US" sz="2800" dirty="0" smtClean="0"/>
              <a:t>290,756 vs. $295,973</a:t>
            </a:r>
            <a:endParaRPr lang="en-US" sz="28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Live work by students: Aspirations, Automotive, Salon </a:t>
            </a:r>
            <a:r>
              <a:rPr lang="en-US" sz="2600" dirty="0" smtClean="0"/>
              <a:t>Extreme, Plant Sale &amp; Student </a:t>
            </a:r>
            <a:r>
              <a:rPr lang="en-US" sz="2600" dirty="0" smtClean="0"/>
              <a:t>Built Modular House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Student workbooks, Cosmetology kits &amp; field trips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Summer Career Exploration Program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0266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84208"/>
          </a:xfrm>
        </p:spPr>
        <p:txBody>
          <a:bodyPr/>
          <a:lstStyle/>
          <a:p>
            <a:r>
              <a:rPr lang="en-US" dirty="0" smtClean="0"/>
              <a:t>Other Budgets: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627" y="1239252"/>
            <a:ext cx="10058400" cy="45960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Proprietary Fund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Li’l Bucks </a:t>
            </a:r>
            <a:r>
              <a:rPr lang="en-US" sz="2200" dirty="0" smtClean="0"/>
              <a:t>Preschool</a:t>
            </a:r>
            <a:r>
              <a:rPr lang="en-US" sz="2200" dirty="0"/>
              <a:t> </a:t>
            </a:r>
            <a:r>
              <a:rPr lang="en-US" sz="2200" dirty="0" smtClean="0"/>
              <a:t>  $231,358 vs. $209,240</a:t>
            </a:r>
            <a:endParaRPr lang="en-US" sz="22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Educational programs for toddlers and preschool children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Fiduciary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Student Activities Fund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Skills USA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Future Health Professionals – HOSA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Future Farmers of America – FFA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Pennsylvania Builders Association - PBA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1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Next Step: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Final revisions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Board Action – </a:t>
            </a:r>
            <a:r>
              <a:rPr lang="en-US" sz="2600" dirty="0" smtClean="0"/>
              <a:t>April 9, 2018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7605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General Fund &amp; Lease Rental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Budget-to-Budget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385468"/>
              </p:ext>
            </p:extLst>
          </p:nvPr>
        </p:nvGraphicFramePr>
        <p:xfrm>
          <a:off x="609600" y="1600200"/>
          <a:ext cx="10160002" cy="341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2432"/>
                <a:gridCol w="2419667"/>
                <a:gridCol w="2185507"/>
                <a:gridCol w="1808245"/>
                <a:gridCol w="1264151"/>
              </a:tblGrid>
              <a:tr h="652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2018/19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2017/18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%</a:t>
                      </a:r>
                      <a:endParaRPr lang="en-US" sz="3200" dirty="0"/>
                    </a:p>
                  </a:txBody>
                  <a:tcPr marL="88346" marR="88346"/>
                </a:tc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General</a:t>
                      </a:r>
                      <a:r>
                        <a:rPr lang="en-US" sz="2800" baseline="0" dirty="0" smtClean="0"/>
                        <a:t> Fund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</a:t>
                      </a:r>
                      <a:r>
                        <a:rPr lang="en-US" sz="2800" dirty="0" smtClean="0"/>
                        <a:t>9,825,529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$9,598,974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$226,555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2.36</a:t>
                      </a:r>
                      <a:endParaRPr lang="en-US" sz="2800" dirty="0"/>
                    </a:p>
                  </a:txBody>
                  <a:tcPr marL="88346" marR="88346"/>
                </a:tc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Lease</a:t>
                      </a:r>
                      <a:r>
                        <a:rPr lang="en-US" sz="2800" baseline="0" dirty="0" smtClean="0"/>
                        <a:t> Rental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$1,461,996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$1,465,996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-$4,000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-0.27%</a:t>
                      </a:r>
                      <a:endParaRPr lang="en-US" sz="2800" dirty="0"/>
                    </a:p>
                  </a:txBody>
                  <a:tcPr marL="88346" marR="88346"/>
                </a:tc>
              </a:tr>
              <a:tr h="90681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 Expenditures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</a:t>
                      </a:r>
                      <a:r>
                        <a:rPr lang="en-US" sz="2800" dirty="0" smtClean="0"/>
                        <a:t>11,287,525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$11,064,970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$222,555</a:t>
                      </a:r>
                      <a:endParaRPr lang="en-US" sz="28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2.01%</a:t>
                      </a:r>
                      <a:endParaRPr lang="en-US" sz="2800" dirty="0"/>
                    </a:p>
                  </a:txBody>
                  <a:tcPr marL="88346" marR="883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1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663" y="326889"/>
            <a:ext cx="10160000" cy="1143000"/>
          </a:xfrm>
        </p:spPr>
        <p:txBody>
          <a:bodyPr/>
          <a:lstStyle/>
          <a:p>
            <a:r>
              <a:rPr lang="en-US" dirty="0" smtClean="0"/>
              <a:t>Goal &amp; Assumptions: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GOAL - To be at or below Act 1 Index of 2.4%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 smtClean="0"/>
              <a:t>ASSUMPTIONS: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Teachers’ salaries per MBEA contract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Three Members are in or will be in status quo at July 1, 2018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All other salaries and wages using </a:t>
            </a:r>
            <a:r>
              <a:rPr lang="en-US" sz="2400" dirty="0"/>
              <a:t>2</a:t>
            </a:r>
            <a:r>
              <a:rPr lang="en-US" sz="2400" dirty="0" smtClean="0"/>
              <a:t>% increase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Health insurance using </a:t>
            </a:r>
            <a:r>
              <a:rPr lang="en-US" sz="2400" dirty="0" smtClean="0"/>
              <a:t>second look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BMCS provides three looks at renewal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Obtain quotation from alternative to BMCS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Retirement employer </a:t>
            </a:r>
            <a:r>
              <a:rPr lang="en-US" sz="2400" dirty="0" smtClean="0"/>
              <a:t>certified contribution rate = 33.43%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Tuition reimbursement recorded to Function 2200 per PDE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9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046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SUMMARY OF BUDGET-TO-BUDGET CHANGE:</a:t>
            </a:r>
            <a:endParaRPr lang="en-US" sz="4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270964"/>
              </p:ext>
            </p:extLst>
          </p:nvPr>
        </p:nvGraphicFramePr>
        <p:xfrm>
          <a:off x="1123950" y="1167068"/>
          <a:ext cx="10058400" cy="38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7503"/>
                <a:gridCol w="1804736"/>
                <a:gridCol w="1966161"/>
              </a:tblGrid>
              <a:tr h="38891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CHANGE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% CHANGE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Teacher’s </a:t>
                      </a:r>
                      <a:r>
                        <a:rPr lang="en-US" dirty="0" smtClean="0"/>
                        <a:t>Salaries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/>
                        <a:t>$93,872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/>
                        <a:t>0.98%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Admin &amp; support</a:t>
                      </a:r>
                      <a:r>
                        <a:rPr lang="en-US" baseline="0" dirty="0" smtClean="0"/>
                        <a:t> staff salaries &amp; </a:t>
                      </a:r>
                      <a:r>
                        <a:rPr lang="en-US" baseline="0" dirty="0" smtClean="0"/>
                        <a:t>wages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r>
                        <a:rPr lang="en-US" dirty="0" smtClean="0"/>
                        <a:t>34,151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0.37%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Retirement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</a:t>
                      </a:r>
                      <a:r>
                        <a:rPr lang="en-US" baseline="0" dirty="0" smtClean="0"/>
                        <a:t> 82,911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  0.86%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r>
                        <a:rPr lang="en-US" dirty="0" smtClean="0"/>
                        <a:t>80,893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/>
                        <a:t>0.84%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Contractual &amp; other statutory</a:t>
                      </a:r>
                      <a:r>
                        <a:rPr lang="en-US" baseline="0" dirty="0" smtClean="0"/>
                        <a:t> 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( 6,455)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dirty="0" smtClean="0"/>
                        <a:t>(0.06%)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Purchased</a:t>
                      </a:r>
                      <a:r>
                        <a:rPr lang="en-US" baseline="0" dirty="0" smtClean="0"/>
                        <a:t> services, s</a:t>
                      </a:r>
                      <a:r>
                        <a:rPr lang="en-US" dirty="0" smtClean="0"/>
                        <a:t>upplies,</a:t>
                      </a:r>
                      <a:r>
                        <a:rPr lang="en-US" baseline="0" dirty="0" smtClean="0"/>
                        <a:t> equipment &amp; 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 (</a:t>
                      </a:r>
                      <a:r>
                        <a:rPr lang="en-US" u="sng" dirty="0" smtClean="0"/>
                        <a:t>58,817)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(0.53%)</a:t>
                      </a:r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General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$226,555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2.36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r>
                        <a:rPr lang="en-US" dirty="0" smtClean="0"/>
                        <a:t>Lease Rental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    (4,000)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   (0.27)%  </a:t>
                      </a:r>
                      <a:endParaRPr lang="en-US" u="sng" dirty="0"/>
                    </a:p>
                  </a:txBody>
                  <a:tcPr/>
                </a:tc>
              </a:tr>
              <a:tr h="3889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Budget-to-Budget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dbl" baseline="0" dirty="0" smtClean="0"/>
                        <a:t> $</a:t>
                      </a:r>
                      <a:r>
                        <a:rPr lang="en-US" u="dbl" baseline="0" dirty="0" smtClean="0"/>
                        <a:t>222,555</a:t>
                      </a:r>
                      <a:endParaRPr lang="en-US" u="db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u="dbl" baseline="0" dirty="0" smtClean="0"/>
                        <a:t>  </a:t>
                      </a:r>
                      <a:r>
                        <a:rPr lang="en-US" u="dbl" baseline="0" dirty="0" smtClean="0"/>
                        <a:t>2.01%</a:t>
                      </a:r>
                      <a:endParaRPr lang="en-US" u="dbl" baseline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7029"/>
          </a:xfrm>
        </p:spPr>
        <p:txBody>
          <a:bodyPr/>
          <a:lstStyle/>
          <a:p>
            <a:r>
              <a:rPr lang="en-US" b="1" dirty="0" smtClean="0"/>
              <a:t>Receipts from Members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236511"/>
              </p:ext>
            </p:extLst>
          </p:nvPr>
        </p:nvGraphicFramePr>
        <p:xfrm>
          <a:off x="609600" y="1600200"/>
          <a:ext cx="10160002" cy="3781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5965"/>
                <a:gridCol w="2432676"/>
                <a:gridCol w="2419667"/>
                <a:gridCol w="1925327"/>
                <a:gridCol w="1576367"/>
              </a:tblGrid>
              <a:tr h="5878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2018/2019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2017/2018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Change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Change</a:t>
                      </a:r>
                      <a:endParaRPr lang="en-US" sz="2400" dirty="0"/>
                    </a:p>
                  </a:txBody>
                  <a:tcPr marL="88346" marR="88346"/>
                </a:tc>
              </a:tr>
              <a:tr h="76192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General fund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$8,045,829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$7,853,674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$192,155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</a:t>
                      </a:r>
                      <a:r>
                        <a:rPr lang="en-US" sz="3200" dirty="0" smtClean="0"/>
                        <a:t>2.45%</a:t>
                      </a:r>
                      <a:endParaRPr lang="en-US" sz="3200" dirty="0"/>
                    </a:p>
                  </a:txBody>
                  <a:tcPr marL="88346" marR="88346"/>
                </a:tc>
              </a:tr>
              <a:tr h="76192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Lease Rental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$1,461,996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$1,465,996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-$4,000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-0.27%</a:t>
                      </a:r>
                      <a:endParaRPr lang="en-US" sz="3200" dirty="0"/>
                    </a:p>
                  </a:txBody>
                  <a:tcPr marL="88346" marR="88346"/>
                </a:tc>
              </a:tr>
              <a:tr h="106036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Total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</a:t>
                      </a:r>
                      <a:r>
                        <a:rPr lang="en-US" sz="3200" dirty="0" smtClean="0"/>
                        <a:t>9,507,825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$9,319,670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$188,155</a:t>
                      </a:r>
                      <a:endParaRPr lang="en-US" sz="32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</a:t>
                      </a:r>
                      <a:r>
                        <a:rPr lang="en-US" sz="3200" dirty="0" smtClean="0"/>
                        <a:t>2.02%</a:t>
                      </a:r>
                      <a:endParaRPr lang="en-US" sz="3200" dirty="0"/>
                    </a:p>
                  </a:txBody>
                  <a:tcPr marL="88346" marR="883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3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517842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552" y="694126"/>
            <a:ext cx="9314688" cy="573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05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revenue / transfers / fund balance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782122"/>
              </p:ext>
            </p:extLst>
          </p:nvPr>
        </p:nvGraphicFramePr>
        <p:xfrm>
          <a:off x="609600" y="1600200"/>
          <a:ext cx="10160005" cy="3974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1"/>
                <a:gridCol w="2032001"/>
                <a:gridCol w="2032001"/>
                <a:gridCol w="2032001"/>
                <a:gridCol w="2032001"/>
              </a:tblGrid>
              <a:tr h="5909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2018/2019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2017/2018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Change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Change</a:t>
                      </a:r>
                      <a:endParaRPr lang="en-US" sz="2400" dirty="0"/>
                    </a:p>
                  </a:txBody>
                  <a:tcPr marL="88346" marR="88346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Other</a:t>
                      </a:r>
                      <a:r>
                        <a:rPr lang="en-US" sz="2400" baseline="0" dirty="0" smtClean="0"/>
                        <a:t> local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    90,500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    84,300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   6,200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0.06%</a:t>
                      </a:r>
                      <a:endParaRPr lang="en-US" sz="2400" dirty="0"/>
                    </a:p>
                  </a:txBody>
                  <a:tcPr marL="88346" marR="88346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State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$1,422,200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$1,376,000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 </a:t>
                      </a:r>
                      <a:r>
                        <a:rPr lang="en-US" sz="2400" baseline="0" dirty="0" smtClean="0"/>
                        <a:t>46,200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/>
                        <a:t>0.48</a:t>
                      </a:r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 marL="88346" marR="88346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Federal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  267,000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  265,000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   2,000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  0.02%</a:t>
                      </a:r>
                      <a:endParaRPr lang="en-US" sz="2400" dirty="0" smtClean="0"/>
                    </a:p>
                  </a:txBody>
                  <a:tcPr marL="88346" marR="88346"/>
                </a:tc>
              </a:tr>
              <a:tr h="10200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Fund balance/other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      -0-</a:t>
                      </a:r>
                      <a:endParaRPr lang="en-US" sz="2400" dirty="0"/>
                    </a:p>
                  </a:txBody>
                  <a:tcPr marL="88346" marR="88346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     20,000</a:t>
                      </a:r>
                      <a:endParaRPr lang="en-US" sz="2400" dirty="0"/>
                    </a:p>
                  </a:txBody>
                  <a:tcPr marL="88346" marR="88346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$(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20,000)</a:t>
                      </a:r>
                      <a:endParaRPr lang="en-US" sz="2400" dirty="0"/>
                    </a:p>
                  </a:txBody>
                  <a:tcPr marL="88346" marR="88346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(100.0%)</a:t>
                      </a:r>
                      <a:endParaRPr lang="en-US" sz="2400" dirty="0"/>
                    </a:p>
                  </a:txBody>
                  <a:tcPr marL="88346" marR="88346" anchor="ctr"/>
                </a:tc>
              </a:tr>
              <a:tr h="5909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</a:t>
                      </a:r>
                      <a:r>
                        <a:rPr lang="en-US" sz="2400" dirty="0" smtClean="0"/>
                        <a:t>1,779,700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$1,745,300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$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/>
                        <a:t>31,400</a:t>
                      </a:r>
                      <a:endParaRPr lang="en-US" sz="2400" dirty="0"/>
                    </a:p>
                  </a:txBody>
                  <a:tcPr marL="88346" marR="8834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</a:t>
                      </a:r>
                      <a:r>
                        <a:rPr lang="en-US" sz="2400" dirty="0" smtClean="0"/>
                        <a:t>0.33%</a:t>
                      </a:r>
                      <a:endParaRPr lang="en-US" sz="2400" dirty="0"/>
                    </a:p>
                  </a:txBody>
                  <a:tcPr marL="88346" marR="883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6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20085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6464" y="475488"/>
            <a:ext cx="8546592" cy="558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970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6239"/>
          </a:xfrm>
        </p:spPr>
        <p:txBody>
          <a:bodyPr/>
          <a:lstStyle/>
          <a:p>
            <a:r>
              <a:rPr lang="en-US" dirty="0" smtClean="0"/>
              <a:t>Other Budgets: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82841"/>
            <a:ext cx="10058400" cy="471637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Capital Reserve Fund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Funded at discretion of Executive Council using unspent current year budget.  Proposed </a:t>
            </a:r>
            <a:r>
              <a:rPr lang="en-US" sz="2400" dirty="0" smtClean="0"/>
              <a:t>transfer $100,000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Funds can be used for acquisition of program equipment, capital repairs and maintenance to facilities.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Carryover items – Contribution for traffic signal and digital road sign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Campus lighting, concrete repairs &amp; </a:t>
            </a:r>
            <a:r>
              <a:rPr lang="en-US" dirty="0" smtClean="0"/>
              <a:t>plumbing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HVAC </a:t>
            </a:r>
            <a:r>
              <a:rPr lang="en-US" dirty="0"/>
              <a:t>RTUs </a:t>
            </a:r>
            <a:r>
              <a:rPr lang="en-US" dirty="0" smtClean="0"/>
              <a:t>&amp; </a:t>
            </a:r>
            <a:r>
              <a:rPr lang="en-US" dirty="0"/>
              <a:t>control </a:t>
            </a:r>
            <a:r>
              <a:rPr lang="en-US" dirty="0" smtClean="0"/>
              <a:t>system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Program </a:t>
            </a:r>
            <a:r>
              <a:rPr lang="en-US" dirty="0" smtClean="0"/>
              <a:t>equipment needs:</a:t>
            </a:r>
            <a:endParaRPr lang="en-US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en-US" dirty="0"/>
              <a:t>Automotive / Culinary Arts / Engineering / </a:t>
            </a:r>
            <a:r>
              <a:rPr lang="en-US" dirty="0" smtClean="0"/>
              <a:t>Multimedia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Room &amp; Storage Area Renovations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Shop floors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2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651</TotalTime>
  <Words>539</Words>
  <Application>Microsoft Office PowerPoint</Application>
  <PresentationFormat>Widescreen</PresentationFormat>
  <Paragraphs>167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Wingdings</vt:lpstr>
      <vt:lpstr>Adjacency</vt:lpstr>
      <vt:lpstr>2018/2019  Proposed General Fund &amp; Other Budgets</vt:lpstr>
      <vt:lpstr>General Fund &amp; Lease Rental Budget-to-Budget </vt:lpstr>
      <vt:lpstr>Goal &amp; Assumptions:</vt:lpstr>
      <vt:lpstr>SUMMARY OF BUDGET-TO-BUDGET CHANGE:</vt:lpstr>
      <vt:lpstr>Receipts from Members</vt:lpstr>
      <vt:lpstr> </vt:lpstr>
      <vt:lpstr>Other revenue / transfers / fund balance</vt:lpstr>
      <vt:lpstr> </vt:lpstr>
      <vt:lpstr>Other Budgets:</vt:lpstr>
      <vt:lpstr>Other Budgets:</vt:lpstr>
      <vt:lpstr>Other Budgets: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2017/2018 Preliminary General Fund Budget</dc:title>
  <dc:creator>Vining, Robert</dc:creator>
  <cp:lastModifiedBy>Vining, Robert</cp:lastModifiedBy>
  <cp:revision>49</cp:revision>
  <cp:lastPrinted>2018-03-12T16:57:10Z</cp:lastPrinted>
  <dcterms:created xsi:type="dcterms:W3CDTF">2016-11-14T16:52:57Z</dcterms:created>
  <dcterms:modified xsi:type="dcterms:W3CDTF">2018-03-12T19:35:00Z</dcterms:modified>
</cp:coreProperties>
</file>