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  <p:sldId id="261" r:id="rId1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86" y="-47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903" cy="464345"/>
          </a:xfrm>
          <a:prstGeom prst="rect">
            <a:avLst/>
          </a:prstGeom>
        </p:spPr>
        <p:txBody>
          <a:bodyPr vert="horz" lIns="90407" tIns="45203" rIns="90407" bIns="4520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548" y="0"/>
            <a:ext cx="2971903" cy="464345"/>
          </a:xfrm>
          <a:prstGeom prst="rect">
            <a:avLst/>
          </a:prstGeom>
        </p:spPr>
        <p:txBody>
          <a:bodyPr vert="horz" lIns="90407" tIns="45203" rIns="90407" bIns="45203" rtlCol="0"/>
          <a:lstStyle>
            <a:lvl1pPr algn="r">
              <a:defRPr sz="1200"/>
            </a:lvl1pPr>
          </a:lstStyle>
          <a:p>
            <a:fld id="{2E192A2E-1AEB-412B-BEB3-52008B94908A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471"/>
            <a:ext cx="2971903" cy="464345"/>
          </a:xfrm>
          <a:prstGeom prst="rect">
            <a:avLst/>
          </a:prstGeom>
        </p:spPr>
        <p:txBody>
          <a:bodyPr vert="horz" lIns="90407" tIns="45203" rIns="90407" bIns="4520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548" y="8830471"/>
            <a:ext cx="2971903" cy="464345"/>
          </a:xfrm>
          <a:prstGeom prst="rect">
            <a:avLst/>
          </a:prstGeom>
        </p:spPr>
        <p:txBody>
          <a:bodyPr vert="horz" lIns="90407" tIns="45203" rIns="90407" bIns="45203" rtlCol="0" anchor="b"/>
          <a:lstStyle>
            <a:lvl1pPr algn="r">
              <a:defRPr sz="1200"/>
            </a:lvl1pPr>
          </a:lstStyle>
          <a:p>
            <a:fld id="{0BAA6B1B-AE88-4A7E-A6FB-17AACA1912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652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FE50729-F4F8-44BE-88B3-04355469907D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2014/ 2015</a:t>
            </a:r>
            <a:br>
              <a:rPr lang="en-US" dirty="0" smtClean="0"/>
            </a:br>
            <a:r>
              <a:rPr lang="en-US" dirty="0" smtClean="0"/>
              <a:t> General Fund Budget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Middle Bucks Institute of Technology</a:t>
            </a:r>
          </a:p>
          <a:p>
            <a:r>
              <a:rPr lang="en-US" dirty="0" smtClean="0"/>
              <a:t>November 11,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16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Status – General Fund &amp; Lease Rental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54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Budget-to-budget increase $300,987– 3.03%</a:t>
            </a:r>
          </a:p>
          <a:p>
            <a:pPr marL="11430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535368"/>
              </p:ext>
            </p:extLst>
          </p:nvPr>
        </p:nvGraphicFramePr>
        <p:xfrm>
          <a:off x="228600" y="2209800"/>
          <a:ext cx="8851329" cy="4269793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275840"/>
                <a:gridCol w="1950720"/>
                <a:gridCol w="1826768"/>
                <a:gridCol w="1578801"/>
                <a:gridCol w="1219200"/>
              </a:tblGrid>
              <a:tr h="3631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2014/15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2013/14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1180289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General Fund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$8,770,201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$8,470,459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$299,742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3.54%</a:t>
                      </a:r>
                      <a:endParaRPr lang="en-US" sz="2400" dirty="0"/>
                    </a:p>
                  </a:txBody>
                  <a:tcPr/>
                </a:tc>
              </a:tr>
              <a:tr h="1180289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Authority Lease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$1,468,364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$1,467,119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$1,245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0.08%</a:t>
                      </a:r>
                    </a:p>
                  </a:txBody>
                  <a:tcPr/>
                </a:tc>
              </a:tr>
              <a:tr h="1543455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Total</a:t>
                      </a:r>
                      <a:r>
                        <a:rPr lang="en-US" sz="2400" baseline="0" dirty="0" smtClean="0"/>
                        <a:t> Expenditures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$10,238,565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$9,937,578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$300,987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3.03%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97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7180" lvl="1" indent="0">
              <a:buNone/>
            </a:pPr>
            <a:r>
              <a:rPr lang="en-US" dirty="0" smtClean="0"/>
              <a:t>Unknowns as of November 11, 2013:</a:t>
            </a:r>
          </a:p>
          <a:p>
            <a:pPr marL="297180" lvl="1" indent="0">
              <a:buNone/>
            </a:pPr>
            <a:endParaRPr lang="en-US" dirty="0" smtClean="0"/>
          </a:p>
          <a:p>
            <a:pPr lvl="2"/>
            <a:r>
              <a:rPr lang="en-US" sz="2000" dirty="0" smtClean="0"/>
              <a:t>Health insurance costs</a:t>
            </a:r>
          </a:p>
          <a:p>
            <a:pPr lvl="2"/>
            <a:r>
              <a:rPr lang="en-US" sz="2000" dirty="0" smtClean="0"/>
              <a:t>Retirement</a:t>
            </a:r>
          </a:p>
          <a:p>
            <a:pPr lvl="2"/>
            <a:r>
              <a:rPr lang="en-US" sz="2000" dirty="0" smtClean="0"/>
              <a:t>Insurance </a:t>
            </a:r>
          </a:p>
          <a:p>
            <a:pPr lvl="2"/>
            <a:r>
              <a:rPr lang="en-US" sz="2000" dirty="0" smtClean="0"/>
              <a:t>Utilities	</a:t>
            </a:r>
          </a:p>
          <a:p>
            <a:pPr lvl="2"/>
            <a:r>
              <a:rPr lang="en-US" sz="2000" dirty="0" smtClean="0"/>
              <a:t>State subsidies</a:t>
            </a:r>
          </a:p>
          <a:p>
            <a:pPr lvl="2"/>
            <a:r>
              <a:rPr lang="en-US" sz="2000" dirty="0" smtClean="0"/>
              <a:t>Federal grants</a:t>
            </a:r>
          </a:p>
          <a:p>
            <a:endParaRPr lang="en-US" sz="1200" dirty="0"/>
          </a:p>
          <a:p>
            <a:r>
              <a:rPr lang="en-US" dirty="0" smtClean="0"/>
              <a:t>Goal – to be at or under the Act 1 Index  - 2.1%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4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Teachers’ salaries – per contract</a:t>
            </a:r>
          </a:p>
          <a:p>
            <a:r>
              <a:rPr lang="en-US" dirty="0" smtClean="0"/>
              <a:t>Admin, Instructional Assistants  and Support Staff</a:t>
            </a:r>
          </a:p>
          <a:p>
            <a:pPr marL="1051560" lvl="3" indent="0">
              <a:buNone/>
            </a:pPr>
            <a:r>
              <a:rPr lang="en-US" dirty="0" smtClean="0"/>
              <a:t>Used </a:t>
            </a:r>
            <a:r>
              <a:rPr lang="en-US" dirty="0"/>
              <a:t>3</a:t>
            </a:r>
            <a:r>
              <a:rPr lang="en-US" dirty="0" smtClean="0"/>
              <a:t>% increase over 2013/14 pay rates</a:t>
            </a:r>
          </a:p>
          <a:p>
            <a:r>
              <a:rPr lang="en-US" dirty="0" smtClean="0"/>
              <a:t>Medical &amp; prescription benefit cost</a:t>
            </a:r>
          </a:p>
          <a:p>
            <a:pPr lvl="2"/>
            <a:r>
              <a:rPr lang="en-US" dirty="0" smtClean="0"/>
              <a:t>10% increase over 2013/14 rates – first look at end of November</a:t>
            </a:r>
          </a:p>
          <a:p>
            <a:r>
              <a:rPr lang="en-US" dirty="0" smtClean="0"/>
              <a:t>PSERS pension cost increase to 21.75% from 16.93% of payroll </a:t>
            </a:r>
          </a:p>
          <a:p>
            <a:r>
              <a:rPr lang="en-US" dirty="0" smtClean="0"/>
              <a:t>Increase in maintenance for aging HVAC, fire &amp; smoke detection systems and equipment in programs</a:t>
            </a:r>
          </a:p>
          <a:p>
            <a:r>
              <a:rPr lang="en-US" dirty="0" smtClean="0"/>
              <a:t>Supplies are at 2012/2013 level</a:t>
            </a:r>
          </a:p>
          <a:p>
            <a:r>
              <a:rPr lang="en-US" dirty="0" smtClean="0"/>
              <a:t>Utilities – electricity and natural gas budget with slight reduction</a:t>
            </a:r>
          </a:p>
          <a:p>
            <a:pPr marL="11430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09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Components of Increase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Net increase salaries &amp; wages	     	  </a:t>
            </a:r>
            <a:r>
              <a:rPr lang="en-US" dirty="0"/>
              <a:t>	</a:t>
            </a:r>
            <a:r>
              <a:rPr lang="en-US" dirty="0" smtClean="0"/>
              <a:t>	 $  61,566</a:t>
            </a:r>
            <a:endParaRPr lang="en-US" dirty="0" smtClean="0">
              <a:latin typeface="+mj-lt"/>
            </a:endParaRPr>
          </a:p>
          <a:p>
            <a:r>
              <a:rPr lang="en-US" dirty="0" smtClean="0"/>
              <a:t>Net increase health insurance &amp; contract benefits          	    </a:t>
            </a:r>
            <a:r>
              <a:rPr lang="en-US" dirty="0" smtClean="0">
                <a:latin typeface="+mj-lt"/>
              </a:rPr>
              <a:t>  16,459</a:t>
            </a:r>
          </a:p>
          <a:p>
            <a:r>
              <a:rPr lang="en-US" dirty="0" smtClean="0"/>
              <a:t>Increase on account of employer’s PSERS rate</a:t>
            </a:r>
            <a:r>
              <a:rPr lang="en-US" dirty="0" smtClean="0">
                <a:latin typeface="+mj-lt"/>
              </a:rPr>
              <a:t>               	     224,749</a:t>
            </a:r>
          </a:p>
          <a:p>
            <a:r>
              <a:rPr lang="en-US" dirty="0" smtClean="0"/>
              <a:t>Net decrease in Purchased Professional Services        	     </a:t>
            </a:r>
            <a:r>
              <a:rPr lang="en-US" dirty="0"/>
              <a:t>(</a:t>
            </a:r>
            <a:r>
              <a:rPr lang="en-US" dirty="0" smtClean="0"/>
              <a:t> 6,735) </a:t>
            </a:r>
            <a:endParaRPr lang="en-US" dirty="0">
              <a:latin typeface="+mj-lt"/>
            </a:endParaRPr>
          </a:p>
          <a:p>
            <a:r>
              <a:rPr lang="en-US" dirty="0" smtClean="0"/>
              <a:t>Net increase in Purchased Property Services	    	     14,068</a:t>
            </a:r>
          </a:p>
          <a:p>
            <a:r>
              <a:rPr lang="en-US" dirty="0" smtClean="0"/>
              <a:t>Net decrease in Other Purchased Services</a:t>
            </a:r>
            <a:r>
              <a:rPr lang="en-US" dirty="0" smtClean="0">
                <a:latin typeface="+mj-lt"/>
              </a:rPr>
              <a:t>		    	     ( 2,935)</a:t>
            </a:r>
          </a:p>
          <a:p>
            <a:r>
              <a:rPr lang="en-US" dirty="0" smtClean="0"/>
              <a:t>Net decrease in program supplies   	                                        (</a:t>
            </a:r>
            <a:r>
              <a:rPr lang="en-US" dirty="0" smtClean="0">
                <a:latin typeface="+mj-lt"/>
              </a:rPr>
              <a:t>26,015)</a:t>
            </a:r>
          </a:p>
          <a:p>
            <a:r>
              <a:rPr lang="en-US" dirty="0" smtClean="0"/>
              <a:t>Net increase in non-instructional supplies		       	      17,725 </a:t>
            </a:r>
          </a:p>
          <a:p>
            <a:r>
              <a:rPr lang="en-US" dirty="0" smtClean="0"/>
              <a:t>Increase in equipment – classroom &amp; IT		            	           300                                  </a:t>
            </a:r>
            <a:endParaRPr lang="en-US" dirty="0" smtClean="0">
              <a:latin typeface="+mj-lt"/>
            </a:endParaRPr>
          </a:p>
          <a:p>
            <a:r>
              <a:rPr lang="en-US" smtClean="0"/>
              <a:t>Net increase – Other	</a:t>
            </a:r>
            <a:r>
              <a:rPr lang="en-US" dirty="0" smtClean="0"/>
              <a:t>			       	      </a:t>
            </a:r>
            <a:r>
              <a:rPr lang="en-US" u="sng" dirty="0" smtClean="0">
                <a:latin typeface="+mj-lt"/>
              </a:rPr>
              <a:t>     560</a:t>
            </a:r>
          </a:p>
          <a:p>
            <a:r>
              <a:rPr lang="en-US" dirty="0" smtClean="0"/>
              <a:t>Total					</a:t>
            </a:r>
            <a:r>
              <a:rPr lang="en-US" sz="2400" u="dbl" dirty="0" smtClean="0">
                <a:latin typeface="+mj-lt"/>
              </a:rPr>
              <a:t>$299,742</a:t>
            </a:r>
          </a:p>
        </p:txBody>
      </p:sp>
    </p:spTree>
    <p:extLst>
      <p:ext uri="{BB962C8B-B14F-4D97-AF65-F5344CB8AC3E}">
        <p14:creationId xmlns:p14="http://schemas.microsoft.com/office/powerpoint/2010/main" val="376665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1582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General Fund – Receipts from Member School Districts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95400"/>
            <a:ext cx="7520940" cy="3385077"/>
          </a:xfrm>
        </p:spPr>
        <p:txBody>
          <a:bodyPr/>
          <a:lstStyle/>
          <a:p>
            <a:pPr marL="777240" lvl="2" indent="0">
              <a:buNone/>
            </a:pPr>
            <a:r>
              <a:rPr lang="en-US" dirty="0" smtClean="0"/>
              <a:t>																																																																																													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494477"/>
              </p:ext>
            </p:extLst>
          </p:nvPr>
        </p:nvGraphicFramePr>
        <p:xfrm>
          <a:off x="228600" y="2057400"/>
          <a:ext cx="8686800" cy="464820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265481"/>
                <a:gridCol w="1860931"/>
                <a:gridCol w="1792822"/>
                <a:gridCol w="1553916"/>
                <a:gridCol w="1213650"/>
              </a:tblGrid>
              <a:tr h="6568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2014/15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2013/14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</a:p>
                    <a:p>
                      <a:pPr algn="ctr"/>
                      <a:r>
                        <a:rPr lang="en-US" dirty="0" smtClean="0"/>
                        <a:t>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</a:p>
                    <a:p>
                      <a:pPr algn="ctr"/>
                      <a:r>
                        <a:rPr lang="en-US" dirty="0" smtClean="0"/>
                        <a:t>Change</a:t>
                      </a:r>
                      <a:endParaRPr lang="en-US" dirty="0"/>
                    </a:p>
                  </a:txBody>
                  <a:tcPr/>
                </a:tc>
              </a:tr>
              <a:tr h="1176377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General Fund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$7,369,816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$7,190,719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$179,097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2.49%</a:t>
                      </a:r>
                      <a:endParaRPr lang="en-US" sz="2400" dirty="0"/>
                    </a:p>
                  </a:txBody>
                  <a:tcPr/>
                </a:tc>
              </a:tr>
              <a:tr h="1219830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Authority Lease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$1,468,364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$1,467,119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</a:t>
                      </a:r>
                      <a:r>
                        <a:rPr lang="en-US" sz="2400" baseline="0" dirty="0" smtClean="0"/>
                        <a:t> 1,245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 0.08%</a:t>
                      </a:r>
                    </a:p>
                  </a:txBody>
                  <a:tcPr/>
                </a:tc>
              </a:tr>
              <a:tr h="1595162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Total</a:t>
                      </a:r>
                      <a:r>
                        <a:rPr lang="en-US" sz="2400" baseline="0" dirty="0" smtClean="0"/>
                        <a:t> Expenditures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$8,838,180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$8,657,838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$180,342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2.08%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64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20762"/>
          </a:xfrm>
        </p:spPr>
        <p:txBody>
          <a:bodyPr/>
          <a:lstStyle/>
          <a:p>
            <a:r>
              <a:rPr lang="en-US" dirty="0" smtClean="0"/>
              <a:t>Other Revenue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363603"/>
              </p:ext>
            </p:extLst>
          </p:nvPr>
        </p:nvGraphicFramePr>
        <p:xfrm>
          <a:off x="457200" y="1371600"/>
          <a:ext cx="8132698" cy="4953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0260"/>
                <a:gridCol w="1565211"/>
                <a:gridCol w="1526857"/>
                <a:gridCol w="1680210"/>
                <a:gridCol w="1280160"/>
              </a:tblGrid>
              <a:tr h="102475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  <a:p>
                      <a:pPr algn="r"/>
                      <a:r>
                        <a:rPr lang="en-US" sz="2000" dirty="0" smtClean="0"/>
                        <a:t>2014/2015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  <a:p>
                      <a:pPr algn="r"/>
                      <a:r>
                        <a:rPr lang="en-US" sz="2000" dirty="0" smtClean="0"/>
                        <a:t>2013/2014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</a:t>
                      </a:r>
                    </a:p>
                    <a:p>
                      <a:pPr algn="ctr"/>
                      <a:r>
                        <a:rPr lang="en-US" sz="2000" dirty="0" smtClean="0"/>
                        <a:t>Change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%</a:t>
                      </a:r>
                    </a:p>
                    <a:p>
                      <a:pPr algn="ctr"/>
                      <a:r>
                        <a:rPr lang="en-US" sz="2000" dirty="0" smtClean="0"/>
                        <a:t>Change</a:t>
                      </a:r>
                      <a:endParaRPr lang="en-US" sz="2000" dirty="0"/>
                    </a:p>
                  </a:txBody>
                  <a:tcPr/>
                </a:tc>
              </a:tr>
              <a:tr h="939362">
                <a:tc>
                  <a:txBody>
                    <a:bodyPr/>
                    <a:lstStyle/>
                    <a:p>
                      <a:pPr algn="l"/>
                      <a:endParaRPr lang="en-US" sz="2000" dirty="0" smtClean="0"/>
                    </a:p>
                    <a:p>
                      <a:pPr algn="l"/>
                      <a:r>
                        <a:rPr lang="en-US" sz="2000" dirty="0" smtClean="0"/>
                        <a:t>Other Local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$88,300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$95,300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-$ 7,000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-7.35%</a:t>
                      </a:r>
                      <a:endParaRPr lang="en-US" sz="2000" dirty="0"/>
                    </a:p>
                  </a:txBody>
                  <a:tcPr/>
                </a:tc>
              </a:tr>
              <a:tr h="1024759">
                <a:tc>
                  <a:txBody>
                    <a:bodyPr/>
                    <a:lstStyle/>
                    <a:p>
                      <a:pPr algn="l"/>
                      <a:endParaRPr lang="en-US" sz="2000" dirty="0" smtClean="0"/>
                    </a:p>
                    <a:p>
                      <a:pPr algn="l"/>
                      <a:r>
                        <a:rPr lang="en-US" sz="2000" dirty="0" smtClean="0"/>
                        <a:t>State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$1,035,000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$898,000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$137,000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15.26%</a:t>
                      </a:r>
                    </a:p>
                  </a:txBody>
                  <a:tcPr/>
                </a:tc>
              </a:tr>
              <a:tr h="939362">
                <a:tc>
                  <a:txBody>
                    <a:bodyPr/>
                    <a:lstStyle/>
                    <a:p>
                      <a:pPr algn="l"/>
                      <a:endParaRPr lang="en-US" sz="2000" dirty="0" smtClean="0"/>
                    </a:p>
                    <a:p>
                      <a:pPr algn="l"/>
                      <a:r>
                        <a:rPr lang="en-US" sz="2000" dirty="0" smtClean="0"/>
                        <a:t>Federal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$277,085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$286,440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-$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9,355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-3.27%</a:t>
                      </a:r>
                      <a:endParaRPr lang="en-US" sz="2000" dirty="0"/>
                    </a:p>
                  </a:txBody>
                  <a:tcPr/>
                </a:tc>
              </a:tr>
              <a:tr h="1024759">
                <a:tc>
                  <a:txBody>
                    <a:bodyPr/>
                    <a:lstStyle/>
                    <a:p>
                      <a:pPr algn="l"/>
                      <a:endParaRPr lang="en-US" sz="2000" dirty="0" smtClean="0"/>
                    </a:p>
                    <a:p>
                      <a:pPr algn="l"/>
                      <a:r>
                        <a:rPr lang="en-US" sz="2000" dirty="0" smtClean="0"/>
                        <a:t>Total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$1,400,385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$1,279,740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$120,645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9.43%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97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620000" cy="1143000"/>
          </a:xfrm>
        </p:spPr>
        <p:txBody>
          <a:bodyPr/>
          <a:lstStyle/>
          <a:p>
            <a:r>
              <a:rPr lang="en-US" dirty="0" smtClean="0"/>
              <a:t>State &amp; Federal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620000" cy="41148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dirty="0"/>
          </a:p>
          <a:p>
            <a:r>
              <a:rPr lang="en-US" sz="2400" dirty="0" smtClean="0"/>
              <a:t>State Subsidies - Increase Vocational Ed and Retirement  Subsidies </a:t>
            </a:r>
          </a:p>
          <a:p>
            <a:pPr lvl="3"/>
            <a:r>
              <a:rPr lang="en-US" sz="2000" dirty="0" smtClean="0"/>
              <a:t>Total state  $1,035,000 vs. $893,000</a:t>
            </a:r>
          </a:p>
          <a:p>
            <a:pPr lvl="3"/>
            <a:endParaRPr lang="en-US" dirty="0"/>
          </a:p>
          <a:p>
            <a:r>
              <a:rPr lang="en-US" sz="2400" dirty="0" smtClean="0"/>
              <a:t>Decrease Federal funding for Carl D. Perkins Grant</a:t>
            </a:r>
          </a:p>
          <a:p>
            <a:pPr lvl="3"/>
            <a:r>
              <a:rPr lang="en-US" sz="2000" dirty="0" smtClean="0"/>
              <a:t>Projected for 2013/2014 = $286,440</a:t>
            </a:r>
          </a:p>
          <a:p>
            <a:pPr lvl="3"/>
            <a:r>
              <a:rPr lang="en-US" sz="2000" dirty="0" smtClean="0"/>
              <a:t>Actual received 2013/2014  =  $277,085</a:t>
            </a:r>
          </a:p>
          <a:p>
            <a:pPr lvl="3"/>
            <a:r>
              <a:rPr lang="en-US" sz="2000" dirty="0" smtClean="0"/>
              <a:t>Federal coordinator recommended same as 2013/2014 funding</a:t>
            </a:r>
          </a:p>
          <a:p>
            <a:pPr lvl="3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6569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800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Gather more information and </a:t>
            </a:r>
            <a:r>
              <a:rPr lang="en-US" dirty="0"/>
              <a:t>u</a:t>
            </a:r>
            <a:r>
              <a:rPr lang="en-US" dirty="0" smtClean="0"/>
              <a:t>pdate proposed budget with </a:t>
            </a:r>
            <a:r>
              <a:rPr lang="en-US" dirty="0"/>
              <a:t>first look healthcare premiums </a:t>
            </a:r>
            <a:r>
              <a:rPr lang="en-US" dirty="0" smtClean="0"/>
              <a:t>equivalents &amp; </a:t>
            </a:r>
            <a:r>
              <a:rPr lang="en-US" dirty="0"/>
              <a:t>certified employer rate for PSERS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Look for savings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 smtClean="0"/>
              <a:t>Next presentation – February 10, 2014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Questions</a:t>
            </a:r>
          </a:p>
          <a:p>
            <a:pPr marL="114300" indent="0">
              <a:buNone/>
            </a:pPr>
            <a:endParaRPr lang="en-US" dirty="0"/>
          </a:p>
          <a:p>
            <a:pPr marL="411480" lvl="1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793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958</TotalTime>
  <Words>340</Words>
  <Application>Microsoft Office PowerPoint</Application>
  <PresentationFormat>On-screen Show (4:3)</PresentationFormat>
  <Paragraphs>198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2014/ 2015  General Fund Budget</vt:lpstr>
      <vt:lpstr>Status – General Fund &amp; Lease Rental</vt:lpstr>
      <vt:lpstr>Challenges </vt:lpstr>
      <vt:lpstr>Assumptions</vt:lpstr>
      <vt:lpstr>Components of Increase</vt:lpstr>
      <vt:lpstr>General Fund – Receipts from Member School Districts</vt:lpstr>
      <vt:lpstr>Other Revenue</vt:lpstr>
      <vt:lpstr>State &amp; Federal Revenue</vt:lpstr>
      <vt:lpstr>Next step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/ 2013  General Fund Budget</dc:title>
  <dc:creator>Vining, Robert</dc:creator>
  <cp:lastModifiedBy>Rinker, Erin-Caitlin</cp:lastModifiedBy>
  <cp:revision>61</cp:revision>
  <cp:lastPrinted>2013-02-11T20:45:56Z</cp:lastPrinted>
  <dcterms:created xsi:type="dcterms:W3CDTF">2011-11-11T18:29:14Z</dcterms:created>
  <dcterms:modified xsi:type="dcterms:W3CDTF">2013-11-13T21:58:12Z</dcterms:modified>
</cp:coreProperties>
</file>