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57" r:id="rId5"/>
    <p:sldId id="260" r:id="rId6"/>
    <p:sldId id="262" r:id="rId7"/>
    <p:sldId id="263" r:id="rId8"/>
    <p:sldId id="261" r:id="rId9"/>
  </p:sldIdLst>
  <p:sldSz cx="9144000" cy="6858000" type="screen4x3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0729-F4F8-44BE-88B3-04355469907D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CDEDCB-726C-43C2-9CF0-34A3D1EBAAC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0CDEDCB-726C-43C2-9CF0-34A3D1EBAAC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FE50729-F4F8-44BE-88B3-04355469907D}" type="datetimeFigureOut">
              <a:rPr lang="en-US" smtClean="0"/>
              <a:t>11/12/2012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2013/ 2014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General Fund Budget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12, 2012</a:t>
            </a:r>
            <a:endParaRPr lang="en-US" dirty="0" smtClean="0"/>
          </a:p>
          <a:p>
            <a:r>
              <a:rPr lang="en-US" dirty="0" smtClean="0"/>
              <a:t>First Draft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16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Many unknowns as of November </a:t>
            </a:r>
            <a:r>
              <a:rPr lang="en-US" dirty="0" smtClean="0"/>
              <a:t>12, 2012: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Health insurance costs</a:t>
            </a:r>
          </a:p>
          <a:p>
            <a:r>
              <a:rPr lang="en-US" dirty="0" smtClean="0"/>
              <a:t>Retirement</a:t>
            </a:r>
          </a:p>
          <a:p>
            <a:r>
              <a:rPr lang="en-US" dirty="0" smtClean="0"/>
              <a:t>Insurance </a:t>
            </a:r>
          </a:p>
          <a:p>
            <a:r>
              <a:rPr lang="en-US" dirty="0" smtClean="0"/>
              <a:t>Utilities	</a:t>
            </a:r>
          </a:p>
          <a:p>
            <a:r>
              <a:rPr lang="en-US" dirty="0" smtClean="0"/>
              <a:t>State subsidies</a:t>
            </a:r>
          </a:p>
          <a:p>
            <a:r>
              <a:rPr lang="en-US" dirty="0" smtClean="0"/>
              <a:t>Federal </a:t>
            </a:r>
            <a:r>
              <a:rPr lang="en-US" dirty="0" smtClean="0"/>
              <a:t>grants</a:t>
            </a:r>
          </a:p>
          <a:p>
            <a:r>
              <a:rPr lang="en-US" dirty="0" smtClean="0"/>
              <a:t>Contract negotiations</a:t>
            </a:r>
            <a:endParaRPr lang="en-US" dirty="0" smtClean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4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Teachers’ salaries</a:t>
            </a:r>
          </a:p>
          <a:p>
            <a:pPr lvl="2"/>
            <a:r>
              <a:rPr lang="en-US" dirty="0" smtClean="0"/>
              <a:t>Net decrease due to retirements</a:t>
            </a:r>
          </a:p>
          <a:p>
            <a:r>
              <a:rPr lang="en-US" dirty="0" smtClean="0"/>
              <a:t>Admin, Instructional Assistants  and Support Staff</a:t>
            </a:r>
            <a:endParaRPr lang="en-US" dirty="0" smtClean="0"/>
          </a:p>
          <a:p>
            <a:pPr marL="1051560" lvl="3" indent="0">
              <a:buNone/>
            </a:pPr>
            <a:r>
              <a:rPr lang="en-US" dirty="0" smtClean="0"/>
              <a:t>Used </a:t>
            </a:r>
            <a:r>
              <a:rPr lang="en-US" dirty="0"/>
              <a:t>3</a:t>
            </a:r>
            <a:r>
              <a:rPr lang="en-US" dirty="0" smtClean="0"/>
              <a:t>% </a:t>
            </a:r>
            <a:r>
              <a:rPr lang="en-US" dirty="0" smtClean="0"/>
              <a:t>increase on </a:t>
            </a:r>
            <a:r>
              <a:rPr lang="en-US" dirty="0" smtClean="0"/>
              <a:t>2012/13 </a:t>
            </a:r>
            <a:r>
              <a:rPr lang="en-US" dirty="0" smtClean="0"/>
              <a:t>pay </a:t>
            </a:r>
            <a:r>
              <a:rPr lang="en-US" dirty="0" smtClean="0"/>
              <a:t>rates</a:t>
            </a:r>
            <a:endParaRPr lang="en-US" dirty="0" smtClean="0"/>
          </a:p>
          <a:p>
            <a:r>
              <a:rPr lang="en-US" dirty="0" smtClean="0"/>
              <a:t>Medical &amp; prescription benefit cost</a:t>
            </a:r>
          </a:p>
          <a:p>
            <a:pPr lvl="2"/>
            <a:r>
              <a:rPr lang="en-US" dirty="0" smtClean="0"/>
              <a:t>12% increase on </a:t>
            </a:r>
            <a:r>
              <a:rPr lang="en-US" dirty="0" smtClean="0"/>
              <a:t>2012/13 </a:t>
            </a:r>
            <a:r>
              <a:rPr lang="en-US" dirty="0" smtClean="0"/>
              <a:t>rates</a:t>
            </a:r>
          </a:p>
          <a:p>
            <a:r>
              <a:rPr lang="en-US" dirty="0" smtClean="0"/>
              <a:t>PSERS  used </a:t>
            </a:r>
            <a:r>
              <a:rPr lang="en-US" dirty="0" smtClean="0"/>
              <a:t>16.75% vs. 12.36% current employer rate</a:t>
            </a:r>
          </a:p>
          <a:p>
            <a:r>
              <a:rPr lang="en-US" dirty="0" smtClean="0"/>
              <a:t>Increase in Professional &amp; Technical Services for testing of aging transformers</a:t>
            </a:r>
            <a:endParaRPr lang="en-US" dirty="0" smtClean="0"/>
          </a:p>
          <a:p>
            <a:r>
              <a:rPr lang="en-US" dirty="0" smtClean="0"/>
              <a:t>Increased </a:t>
            </a:r>
            <a:r>
              <a:rPr lang="en-US" dirty="0" smtClean="0"/>
              <a:t>supplies for program growth – BFO, </a:t>
            </a:r>
            <a:r>
              <a:rPr lang="en-US" dirty="0" smtClean="0"/>
              <a:t>Computerized Drafting &amp; Engineering Graphics, Web Design and new half day program – Administrative Sciences &amp; Business Technology</a:t>
            </a:r>
          </a:p>
          <a:p>
            <a:r>
              <a:rPr lang="en-US" dirty="0" smtClean="0"/>
              <a:t>Utilities – electricity rates will be lower in 2013/14 </a:t>
            </a:r>
          </a:p>
          <a:p>
            <a:pPr marL="114300" indent="0">
              <a:buNone/>
            </a:pPr>
            <a:r>
              <a:rPr lang="en-US" dirty="0" smtClean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09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831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Budget-to-budget increase </a:t>
            </a:r>
            <a:r>
              <a:rPr lang="en-US" dirty="0" smtClean="0"/>
              <a:t>$</a:t>
            </a:r>
            <a:r>
              <a:rPr lang="en-US" dirty="0" smtClean="0"/>
              <a:t>199,230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846996"/>
              </p:ext>
            </p:extLst>
          </p:nvPr>
        </p:nvGraphicFramePr>
        <p:xfrm>
          <a:off x="228600" y="2209800"/>
          <a:ext cx="8001000" cy="323088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2133600"/>
                <a:gridCol w="1752600"/>
                <a:gridCol w="1600200"/>
                <a:gridCol w="1371600"/>
                <a:gridCol w="1143000"/>
              </a:tblGrid>
              <a:tr h="152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2013/14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2012/13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General Fund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$8,524,028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$8,324,418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$199,610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2.40%</a:t>
                      </a:r>
                      <a:endParaRPr lang="en-US" sz="2400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Authority Lease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</a:t>
                      </a:r>
                      <a:r>
                        <a:rPr lang="en-US" sz="2400" dirty="0" smtClean="0"/>
                        <a:t>1,467,119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</a:t>
                      </a:r>
                      <a:r>
                        <a:rPr lang="en-US" sz="2400" dirty="0" smtClean="0"/>
                        <a:t>1,467,499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   </a:t>
                      </a:r>
                      <a:r>
                        <a:rPr lang="en-US" sz="2400" dirty="0" smtClean="0"/>
                        <a:t>($380)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(0.03%)</a:t>
                      </a:r>
                      <a:endParaRPr lang="en-US" sz="2400" dirty="0" smtClean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Total</a:t>
                      </a:r>
                      <a:r>
                        <a:rPr lang="en-US" sz="2400" baseline="0" dirty="0" smtClean="0"/>
                        <a:t> Expenditures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</a:t>
                      </a:r>
                      <a:r>
                        <a:rPr lang="en-US" sz="2400" dirty="0" smtClean="0"/>
                        <a:t>9,991,147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$9,791,917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$199,230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2.03%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297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Components of Increase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dirty="0" smtClean="0"/>
              <a:t>Net decrease </a:t>
            </a:r>
            <a:r>
              <a:rPr lang="en-US" dirty="0" smtClean="0"/>
              <a:t>salaries &amp; wages	     	  </a:t>
            </a:r>
            <a:r>
              <a:rPr lang="en-US" dirty="0"/>
              <a:t>	</a:t>
            </a:r>
            <a:r>
              <a:rPr lang="en-US" dirty="0" smtClean="0"/>
              <a:t> $  (11,547)</a:t>
            </a:r>
            <a:endParaRPr lang="en-US" dirty="0" smtClean="0">
              <a:latin typeface="+mj-lt"/>
            </a:endParaRPr>
          </a:p>
          <a:p>
            <a:r>
              <a:rPr lang="en-US" dirty="0" smtClean="0"/>
              <a:t>Net </a:t>
            </a:r>
            <a:r>
              <a:rPr lang="en-US" dirty="0" smtClean="0"/>
              <a:t>decrease </a:t>
            </a:r>
            <a:r>
              <a:rPr lang="en-US" dirty="0" smtClean="0"/>
              <a:t>health </a:t>
            </a:r>
            <a:r>
              <a:rPr lang="en-US" dirty="0" smtClean="0"/>
              <a:t>insurance &amp; contract benefits          </a:t>
            </a:r>
            <a:r>
              <a:rPr lang="en-US" dirty="0" smtClean="0">
                <a:latin typeface="+mj-lt"/>
              </a:rPr>
              <a:t>(37,916)</a:t>
            </a:r>
            <a:endParaRPr lang="en-US" dirty="0" smtClean="0">
              <a:latin typeface="+mj-lt"/>
            </a:endParaRPr>
          </a:p>
          <a:p>
            <a:r>
              <a:rPr lang="en-US" dirty="0" smtClean="0"/>
              <a:t>Increase on account of employer’s </a:t>
            </a:r>
            <a:r>
              <a:rPr lang="en-US" dirty="0" smtClean="0"/>
              <a:t>PSERS rate</a:t>
            </a:r>
            <a:r>
              <a:rPr lang="en-US" dirty="0" smtClean="0">
                <a:latin typeface="+mj-lt"/>
              </a:rPr>
              <a:t>                  191,974</a:t>
            </a:r>
            <a:endParaRPr lang="en-US" dirty="0" smtClean="0">
              <a:latin typeface="+mj-lt"/>
            </a:endParaRPr>
          </a:p>
          <a:p>
            <a:r>
              <a:rPr lang="en-US" dirty="0" smtClean="0"/>
              <a:t>Net decrease </a:t>
            </a:r>
            <a:r>
              <a:rPr lang="en-US" dirty="0" smtClean="0"/>
              <a:t>Purchased Property Services	        </a:t>
            </a:r>
            <a:r>
              <a:rPr lang="en-US" dirty="0" smtClean="0"/>
              <a:t>	     (16,858) </a:t>
            </a:r>
            <a:endParaRPr lang="en-US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Net increase Other Purchased Services                              14,860</a:t>
            </a:r>
            <a:endParaRPr lang="en-US" dirty="0" smtClean="0">
              <a:latin typeface="+mj-lt"/>
            </a:endParaRPr>
          </a:p>
          <a:p>
            <a:r>
              <a:rPr lang="en-US" dirty="0" smtClean="0"/>
              <a:t>Net increase program supplies   </a:t>
            </a:r>
            <a:r>
              <a:rPr lang="en-US" dirty="0" smtClean="0"/>
              <a:t>	                                   </a:t>
            </a:r>
            <a:r>
              <a:rPr lang="en-US" dirty="0" smtClean="0">
                <a:latin typeface="+mj-lt"/>
              </a:rPr>
              <a:t>24,415</a:t>
            </a:r>
            <a:endParaRPr lang="en-US" dirty="0" smtClean="0">
              <a:latin typeface="+mj-lt"/>
            </a:endParaRPr>
          </a:p>
          <a:p>
            <a:r>
              <a:rPr lang="en-US" dirty="0" smtClean="0"/>
              <a:t>Decrease in electric and gas utilities                                      (20,000)</a:t>
            </a:r>
          </a:p>
          <a:p>
            <a:r>
              <a:rPr lang="en-US" dirty="0" smtClean="0"/>
              <a:t>Net increase in non-instructional supplies		       17,680 </a:t>
            </a:r>
          </a:p>
          <a:p>
            <a:r>
              <a:rPr lang="en-US" dirty="0" smtClean="0"/>
              <a:t>Increase in equipment – classroom &amp; IT		        10,000</a:t>
            </a:r>
            <a:r>
              <a:rPr lang="en-US" dirty="0" smtClean="0"/>
              <a:t>                                  </a:t>
            </a:r>
            <a:endParaRPr lang="en-US" dirty="0" smtClean="0">
              <a:latin typeface="+mj-lt"/>
            </a:endParaRPr>
          </a:p>
          <a:p>
            <a:r>
              <a:rPr lang="en-US" dirty="0" smtClean="0"/>
              <a:t>All other – net                                                              </a:t>
            </a:r>
            <a:r>
              <a:rPr lang="en-US" dirty="0" smtClean="0"/>
              <a:t>	       </a:t>
            </a:r>
            <a:r>
              <a:rPr lang="en-US" u="sng" dirty="0" smtClean="0">
                <a:latin typeface="+mj-lt"/>
              </a:rPr>
              <a:t>27,002</a:t>
            </a:r>
            <a:endParaRPr lang="en-US" u="sng" dirty="0" smtClean="0">
              <a:latin typeface="+mj-lt"/>
            </a:endParaRPr>
          </a:p>
          <a:p>
            <a:r>
              <a:rPr lang="en-US" dirty="0" smtClean="0"/>
              <a:t>Total					</a:t>
            </a:r>
            <a:r>
              <a:rPr lang="en-US" u="dbl" dirty="0" smtClean="0">
                <a:latin typeface="+mj-lt"/>
              </a:rPr>
              <a:t>$199,610</a:t>
            </a:r>
            <a:endParaRPr lang="en-US" u="dbl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665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Projected Revenue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dirty="0" smtClean="0"/>
              <a:t>Member School District Contributions for 2013/14:																																																																																														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063379"/>
              </p:ext>
            </p:extLst>
          </p:nvPr>
        </p:nvGraphicFramePr>
        <p:xfrm>
          <a:off x="228600" y="2057400"/>
          <a:ext cx="8001000" cy="323088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2133600"/>
                <a:gridCol w="1752600"/>
                <a:gridCol w="1600200"/>
                <a:gridCol w="1371600"/>
                <a:gridCol w="1143000"/>
              </a:tblGrid>
              <a:tr h="152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2013/14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2012/13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General Fund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$7,205,728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$7,171,968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$33,760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0.47%</a:t>
                      </a:r>
                      <a:endParaRPr lang="en-US" sz="2400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Authority Lease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$1,467,119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$1,467,499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   ($380)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(0.03%)</a:t>
                      </a:r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Total</a:t>
                      </a:r>
                      <a:r>
                        <a:rPr lang="en-US" sz="2400" baseline="0" dirty="0" smtClean="0"/>
                        <a:t> Expenditures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$8,672,847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$8,639,467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$33,380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0.39%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641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&amp; Federal Revenue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114300" indent="0">
              <a:buNone/>
            </a:pPr>
            <a:endParaRPr lang="en-US" dirty="0"/>
          </a:p>
          <a:p>
            <a:r>
              <a:rPr lang="en-US" dirty="0" smtClean="0"/>
              <a:t>Increase from state subsidies is primarily due to increased employer contribution for PSERS </a:t>
            </a:r>
          </a:p>
          <a:p>
            <a:pPr lvl="3"/>
            <a:r>
              <a:rPr lang="en-US" sz="2000" dirty="0" smtClean="0"/>
              <a:t>Total state  $893,000 vs. $799,000</a:t>
            </a:r>
          </a:p>
          <a:p>
            <a:pPr lvl="3"/>
            <a:endParaRPr lang="en-US" dirty="0"/>
          </a:p>
          <a:p>
            <a:r>
              <a:rPr lang="en-US" dirty="0" smtClean="0"/>
              <a:t>Increase from federal sources reflects increase funding for   Carl D. Perkins Grant for 2012/2013</a:t>
            </a:r>
            <a:endParaRPr lang="en-US" sz="1200" dirty="0"/>
          </a:p>
          <a:p>
            <a:pPr lvl="3"/>
            <a:r>
              <a:rPr lang="en-US" sz="2000" dirty="0" smtClean="0"/>
              <a:t>Total federal  $320,000 vs. $244,150  </a:t>
            </a:r>
          </a:p>
          <a:p>
            <a:pPr lvl="3"/>
            <a:r>
              <a:rPr lang="en-US" sz="2000" dirty="0" smtClean="0"/>
              <a:t>Actual 2012/2013  =  $318,270</a:t>
            </a:r>
          </a:p>
        </p:txBody>
      </p:sp>
    </p:spTree>
    <p:extLst>
      <p:ext uri="{BB962C8B-B14F-4D97-AF65-F5344CB8AC3E}">
        <p14:creationId xmlns:p14="http://schemas.microsoft.com/office/powerpoint/2010/main" val="4065694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Gather more information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Look for budget savings</a:t>
            </a:r>
          </a:p>
          <a:p>
            <a:endParaRPr lang="en-US" dirty="0"/>
          </a:p>
          <a:p>
            <a:r>
              <a:rPr lang="en-US" dirty="0" smtClean="0"/>
              <a:t>Goal – to be within ACT </a:t>
            </a:r>
            <a:r>
              <a:rPr lang="en-US" dirty="0" smtClean="0">
                <a:latin typeface="+mj-lt"/>
              </a:rPr>
              <a:t>1 </a:t>
            </a:r>
            <a:r>
              <a:rPr lang="en-US" dirty="0" smtClean="0"/>
              <a:t>Index </a:t>
            </a:r>
          </a:p>
          <a:p>
            <a:endParaRPr lang="en-US" dirty="0"/>
          </a:p>
          <a:p>
            <a:r>
              <a:rPr lang="en-US" dirty="0" smtClean="0"/>
              <a:t>Next presentation: February </a:t>
            </a:r>
            <a:r>
              <a:rPr lang="en-US" dirty="0" smtClean="0">
                <a:latin typeface="+mj-lt"/>
              </a:rPr>
              <a:t>11, 2013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2793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359</TotalTime>
  <Words>292</Words>
  <Application>Microsoft Office PowerPoint</Application>
  <PresentationFormat>On-screen Show (4:3)</PresentationFormat>
  <Paragraphs>144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2013/ 2014  General Fund Budget</vt:lpstr>
      <vt:lpstr>Challenges</vt:lpstr>
      <vt:lpstr>Assumptions</vt:lpstr>
      <vt:lpstr>Status</vt:lpstr>
      <vt:lpstr>Components of Increase</vt:lpstr>
      <vt:lpstr>Projected Revenue</vt:lpstr>
      <vt:lpstr>State &amp; Federal Revenue</vt:lpstr>
      <vt:lpstr>Next step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/ 2013  General Fund Budget</dc:title>
  <dc:creator>Vining, Robert</dc:creator>
  <cp:lastModifiedBy>Vining, Robert</cp:lastModifiedBy>
  <cp:revision>28</cp:revision>
  <cp:lastPrinted>2012-11-12T20:41:28Z</cp:lastPrinted>
  <dcterms:created xsi:type="dcterms:W3CDTF">2011-11-11T18:29:14Z</dcterms:created>
  <dcterms:modified xsi:type="dcterms:W3CDTF">2012-11-12T20:47:11Z</dcterms:modified>
</cp:coreProperties>
</file>