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7" r:id="rId4"/>
    <p:sldId id="259" r:id="rId5"/>
    <p:sldId id="261" r:id="rId6"/>
    <p:sldId id="262" r:id="rId7"/>
    <p:sldId id="263" r:id="rId8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11/13/2017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175374"/>
          </a:xfrm>
        </p:spPr>
        <p:txBody>
          <a:bodyPr/>
          <a:lstStyle/>
          <a:p>
            <a:r>
              <a:rPr lang="en-US" dirty="0"/>
              <a:t>2018/2019 Preliminary General Fund 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Middle Bucks Institute of Technology</a:t>
            </a:r>
          </a:p>
          <a:p>
            <a:r>
              <a:rPr lang="en-US" dirty="0"/>
              <a:t>NOVEMBER 13, 2017</a:t>
            </a:r>
          </a:p>
        </p:txBody>
      </p:sp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General Fund &amp; Lease Rental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Budget-to-Budget</a:t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764736"/>
              </p:ext>
            </p:extLst>
          </p:nvPr>
        </p:nvGraphicFramePr>
        <p:xfrm>
          <a:off x="609600" y="1600200"/>
          <a:ext cx="10160002" cy="341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9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55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82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4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5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2018/19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2017/18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$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/>
                        <a:t>General</a:t>
                      </a:r>
                      <a:r>
                        <a:rPr lang="en-US" sz="2800" baseline="0" dirty="0"/>
                        <a:t> Fund</a:t>
                      </a:r>
                      <a:endParaRPr lang="en-US" sz="2800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$9,867,516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$9,598,974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$268,542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2.80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/>
                        <a:t>Lease</a:t>
                      </a:r>
                      <a:r>
                        <a:rPr lang="en-US" sz="2800" baseline="0" dirty="0"/>
                        <a:t> Rental</a:t>
                      </a:r>
                      <a:endParaRPr lang="en-US" sz="2800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$1,461,996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$1,465,996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-$4,000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-0.27%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/>
                        <a:t>Total Expenditures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$11,329,512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$11,064,970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$264,542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2.39%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663" y="326889"/>
            <a:ext cx="10160000" cy="1143000"/>
          </a:xfrm>
        </p:spPr>
        <p:txBody>
          <a:bodyPr/>
          <a:lstStyle/>
          <a:p>
            <a:r>
              <a:rPr lang="en-US" dirty="0"/>
              <a:t>Goal &amp; Assumptions: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GOAL – Develop a budget that meets </a:t>
            </a:r>
            <a:r>
              <a:rPr lang="en-US" sz="3200"/>
              <a:t>the educational </a:t>
            </a:r>
            <a:r>
              <a:rPr lang="en-US" sz="3200" dirty="0"/>
              <a:t>needs of our students at or below Act 1 Index of 2.4%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/>
              <a:t>ASSUMPTIONS: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Teachers’ salaries per MBEA contract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Three Districts are in or will be in status quo at July 1, 2018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All other salaries and wages using 2% increase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Health insurance using local trend 8% medical and 11% pharmacy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BMCS provides three looks at renewal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Obtain quotation from alternative to BMCS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Retirement employer contribution 34.50%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Tuition reimbursement recorded to Function 2200 per PDE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99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SUMMARY OF BUDGET-TO-BUDGET CHANGE: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73844"/>
              </p:ext>
            </p:extLst>
          </p:nvPr>
        </p:nvGraphicFramePr>
        <p:xfrm>
          <a:off x="1123951" y="1167068"/>
          <a:ext cx="10058400" cy="38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7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4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61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891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DESCRIPTION`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Teacher’s Salaries – 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$86,556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0.90%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Admin &amp; support</a:t>
                      </a:r>
                      <a:r>
                        <a:rPr lang="en-US" baseline="0" dirty="0"/>
                        <a:t> staff salaries &amp; wages – 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35,451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0.37%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134,292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1.40%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Health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62,743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0.65%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Contractual &amp; other statutory</a:t>
                      </a:r>
                      <a:r>
                        <a:rPr lang="en-US" baseline="0" dirty="0"/>
                        <a:t>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0.00%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Purchased</a:t>
                      </a:r>
                      <a:r>
                        <a:rPr lang="en-US" baseline="0" dirty="0"/>
                        <a:t> services, s</a:t>
                      </a:r>
                      <a:r>
                        <a:rPr lang="en-US" dirty="0"/>
                        <a:t>upplies,</a:t>
                      </a:r>
                      <a:r>
                        <a:rPr lang="en-US" baseline="0" dirty="0"/>
                        <a:t> equipment &amp;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 (50,689)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(0.53%)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$268,741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baseline="0" dirty="0"/>
                        <a:t> 2.80</a:t>
                      </a:r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/>
                        <a:t>Lease Rental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    (4,000)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  (0.27)%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Budget-to-Budget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/>
                        <a:t> $264,741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  <a:r>
                        <a:rPr lang="en-US" u="dbl" baseline="0" dirty="0"/>
                        <a:t>  2.39%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097029"/>
          </a:xfrm>
        </p:spPr>
        <p:txBody>
          <a:bodyPr/>
          <a:lstStyle/>
          <a:p>
            <a:r>
              <a:rPr lang="en-US" b="1" dirty="0"/>
              <a:t>Receipts from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879017"/>
              </p:ext>
            </p:extLst>
          </p:nvPr>
        </p:nvGraphicFramePr>
        <p:xfrm>
          <a:off x="609600" y="1600200"/>
          <a:ext cx="10160002" cy="378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326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9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53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63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878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2018/2019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2017/2018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Change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Change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/>
                        <a:t>General Fund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$8,061,316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$7,853,674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$207,642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2.64%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/>
                        <a:t>Lease Rental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$1,461,996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$1,465,996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  -$4,000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-0.27%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0361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$9,523,312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$9,319,670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$203,642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2.19%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revenue / transfers / fund balance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552709"/>
              </p:ext>
            </p:extLst>
          </p:nvPr>
        </p:nvGraphicFramePr>
        <p:xfrm>
          <a:off x="609600" y="1600200"/>
          <a:ext cx="10160005" cy="397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2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320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0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2018/2019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2017/2018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Change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Change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r>
                        <a:rPr lang="en-US" sz="2400" baseline="0" dirty="0"/>
                        <a:t> Local</a:t>
                      </a:r>
                      <a:endParaRPr lang="en-US" sz="2400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90,500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84,300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6,200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0.06%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/>
                        <a:t>State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$1,448,700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$1,376,000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 72,700</a:t>
                      </a:r>
                      <a:endParaRPr lang="en-US" sz="2400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0.76</a:t>
                      </a:r>
                      <a:r>
                        <a:rPr lang="en-US" sz="2400" dirty="0"/>
                        <a:t>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/>
                        <a:t>Federal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267,000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265,000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   2,000</a:t>
                      </a:r>
                      <a:endParaRPr lang="en-US" sz="2400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0.02%</a:t>
                      </a:r>
                      <a:endParaRPr lang="en-US" sz="2400" dirty="0"/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20058">
                <a:tc>
                  <a:txBody>
                    <a:bodyPr/>
                    <a:lstStyle/>
                    <a:p>
                      <a:r>
                        <a:rPr lang="en-US" sz="2400" dirty="0"/>
                        <a:t>Fund balance/other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  -0-</a:t>
                      </a:r>
                    </a:p>
                  </a:txBody>
                  <a:tcPr marL="88347" marR="88347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20,000</a:t>
                      </a:r>
                    </a:p>
                  </a:txBody>
                  <a:tcPr marL="88347" marR="88347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$(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20,000)</a:t>
                      </a:r>
                    </a:p>
                  </a:txBody>
                  <a:tcPr marL="88347" marR="88347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(100.0%)</a:t>
                      </a:r>
                    </a:p>
                  </a:txBody>
                  <a:tcPr marL="88347" marR="8834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$1,806,200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$1,745,300</a:t>
                      </a:r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60,900</a:t>
                      </a:r>
                      <a:endParaRPr lang="en-US" sz="2400" dirty="0"/>
                    </a:p>
                  </a:txBody>
                  <a:tcPr marL="88347" marR="88347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0.63%</a:t>
                      </a:r>
                    </a:p>
                  </a:txBody>
                  <a:tcPr marL="88347" marR="88347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Next Step: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Update assumptions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Obtain alternative to </a:t>
            </a:r>
            <a:r>
              <a:rPr lang="en-US" sz="2600"/>
              <a:t>BMCS healthcare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Prepare budgets for Adult Education, Production, </a:t>
            </a:r>
            <a:r>
              <a:rPr lang="en-US" sz="2600" dirty="0" err="1"/>
              <a:t>Li’l</a:t>
            </a:r>
            <a:r>
              <a:rPr lang="en-US" sz="2600" dirty="0"/>
              <a:t> Bucks &amp; SAF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Delivery update at February 2018 Executive Council meeting</a:t>
            </a:r>
          </a:p>
        </p:txBody>
      </p:sp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418</TotalTime>
  <Words>391</Words>
  <Application>Microsoft Office PowerPoint</Application>
  <PresentationFormat>Widescreen</PresentationFormat>
  <Paragraphs>136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Wingdings</vt:lpstr>
      <vt:lpstr>Adjacency</vt:lpstr>
      <vt:lpstr>2018/2019 Preliminary General Fund Budget</vt:lpstr>
      <vt:lpstr>General Fund &amp; Lease Rental Budget-to-Budget </vt:lpstr>
      <vt:lpstr>Goal &amp; Assumptions:</vt:lpstr>
      <vt:lpstr>SUMMARY OF BUDGET-TO-BUDGET CHANGE:</vt:lpstr>
      <vt:lpstr>Receipts from Members</vt:lpstr>
      <vt:lpstr>Other revenue / transfers / fund balance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Vining, Robert</cp:lastModifiedBy>
  <cp:revision>44</cp:revision>
  <cp:lastPrinted>2017-02-08T21:27:09Z</cp:lastPrinted>
  <dcterms:created xsi:type="dcterms:W3CDTF">2016-11-14T16:52:57Z</dcterms:created>
  <dcterms:modified xsi:type="dcterms:W3CDTF">2017-11-13T20:29:10Z</dcterms:modified>
</cp:coreProperties>
</file>