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02E29-59B7-44F9-9BA1-8DDD1DF56D83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81C3-3D2E-4568-A2AD-8C920D23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856" y="722376"/>
            <a:ext cx="10058400" cy="3175374"/>
          </a:xfrm>
        </p:spPr>
        <p:txBody>
          <a:bodyPr/>
          <a:lstStyle/>
          <a:p>
            <a:r>
              <a:rPr lang="en-US" dirty="0"/>
              <a:t>2020/2021</a:t>
            </a:r>
            <a:br>
              <a:rPr lang="en-US" dirty="0"/>
            </a:br>
            <a:r>
              <a:rPr lang="en-US" dirty="0"/>
              <a:t> Preliminary </a:t>
            </a:r>
            <a:br>
              <a:rPr lang="en-US" dirty="0"/>
            </a:br>
            <a:r>
              <a:rPr lang="en-US" dirty="0"/>
              <a:t>General Fund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Middle Bucks Institute of Technology</a:t>
            </a:r>
          </a:p>
          <a:p>
            <a:r>
              <a:rPr lang="en-US" dirty="0"/>
              <a:t>November 11, 2019</a:t>
            </a:r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General Fund &amp; Lease Rental</a:t>
            </a:r>
            <a:br>
              <a:rPr lang="en-US" sz="2800" b="1" dirty="0"/>
            </a:br>
            <a:r>
              <a:rPr lang="en-US" sz="2800" b="1" dirty="0"/>
              <a:t>Budget-to-Budget</a:t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553737"/>
              </p:ext>
            </p:extLst>
          </p:nvPr>
        </p:nvGraphicFramePr>
        <p:xfrm>
          <a:off x="646110" y="1853251"/>
          <a:ext cx="10643682" cy="357866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0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2020/21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2019/20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524">
                <a:tc>
                  <a:txBody>
                    <a:bodyPr/>
                    <a:lstStyle/>
                    <a:p>
                      <a:r>
                        <a:rPr lang="en-US" sz="2800" dirty="0"/>
                        <a:t>General</a:t>
                      </a:r>
                      <a:r>
                        <a:rPr lang="en-US" sz="2800" baseline="0" dirty="0"/>
                        <a:t> Fund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$10,930,138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$ 10,367,519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$562,619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5.43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730">
                <a:tc>
                  <a:txBody>
                    <a:bodyPr/>
                    <a:lstStyle/>
                    <a:p>
                      <a:r>
                        <a:rPr lang="en-US" sz="2800" dirty="0"/>
                        <a:t>Lease</a:t>
                      </a:r>
                      <a:r>
                        <a:rPr lang="en-US" sz="2800" baseline="0" dirty="0"/>
                        <a:t> Rental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$  1,467,796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$ 1,461,996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/>
                        <a:t>  </a:t>
                      </a:r>
                      <a:r>
                        <a:rPr lang="en-US" sz="2800" u="sng" dirty="0"/>
                        <a:t> </a:t>
                      </a:r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/>
                        <a:t>$5,800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/>
                        <a:t>0.31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789">
                <a:tc>
                  <a:txBody>
                    <a:bodyPr/>
                    <a:lstStyle/>
                    <a:p>
                      <a:r>
                        <a:rPr lang="en-US" sz="2800" dirty="0"/>
                        <a:t>Total Expenditures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$12,979,934</a:t>
                      </a:r>
                      <a:endParaRPr lang="en-US" sz="2800" b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$11,830,715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$568,419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4.81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/>
          </a:bodyPr>
          <a:lstStyle/>
          <a:p>
            <a:r>
              <a:rPr lang="en-US" sz="4000" b="1" dirty="0"/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82779"/>
              </p:ext>
            </p:extLst>
          </p:nvPr>
        </p:nvGraphicFramePr>
        <p:xfrm>
          <a:off x="621791" y="1167064"/>
          <a:ext cx="10533888" cy="491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67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Salaries &amp;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$227,586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2.20%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170,024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108,123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Contractual &amp; other statutory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21,455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Purchased</a:t>
                      </a:r>
                      <a:r>
                        <a:rPr lang="en-US" baseline="0" dirty="0"/>
                        <a:t> services, s</a:t>
                      </a:r>
                      <a:r>
                        <a:rPr lang="en-US" dirty="0"/>
                        <a:t>upplies,</a:t>
                      </a:r>
                      <a:r>
                        <a:rPr lang="en-US" baseline="0" dirty="0"/>
                        <a:t> equipment &amp;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en-US" u="sng" dirty="0">
                          <a:latin typeface="+mn-lt"/>
                        </a:rPr>
                        <a:t>35,432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</a:t>
                      </a:r>
                      <a:r>
                        <a:rPr lang="en-US" u="sng" baseline="0" dirty="0"/>
                        <a:t>0.34%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$562,620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5.43</a:t>
                      </a:r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Lease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/>
                        <a:t>       4,600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</a:t>
                      </a:r>
                      <a:r>
                        <a:rPr lang="en-US" u="sng" baseline="0" dirty="0"/>
                        <a:t> 0.31</a:t>
                      </a:r>
                      <a:r>
                        <a:rPr lang="en-US" u="sng" dirty="0"/>
                        <a:t>%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Budget-to-Budget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dbl" baseline="0" dirty="0"/>
                        <a:t> $567,220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/>
                        <a:t>  4.81%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u="db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097029"/>
          </a:xfrm>
        </p:spPr>
        <p:txBody>
          <a:bodyPr/>
          <a:lstStyle/>
          <a:p>
            <a:r>
              <a:rPr lang="en-US" b="1" dirty="0"/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788889"/>
              </p:ext>
            </p:extLst>
          </p:nvPr>
        </p:nvGraphicFramePr>
        <p:xfrm>
          <a:off x="633984" y="1581114"/>
          <a:ext cx="10521696" cy="458803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7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84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2020/2021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2019/2020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516">
                <a:tc>
                  <a:txBody>
                    <a:bodyPr/>
                    <a:lstStyle/>
                    <a:p>
                      <a:r>
                        <a:rPr lang="en-US" sz="3200" dirty="0"/>
                        <a:t>General Fund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$8,833,063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$8,192,518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$640,545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</a:t>
                      </a:r>
                    </a:p>
                    <a:p>
                      <a:r>
                        <a:rPr lang="en-US" sz="3200" dirty="0"/>
                        <a:t>7.82%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Lease Rental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u="sng" dirty="0"/>
                        <a:t>$1,467,796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$</a:t>
                      </a:r>
                      <a:r>
                        <a:rPr lang="en-US" sz="3200" u="sng" dirty="0"/>
                        <a:t>1,463,196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</a:t>
                      </a:r>
                    </a:p>
                    <a:p>
                      <a:r>
                        <a:rPr lang="en-US" sz="3200" u="sng" dirty="0"/>
                        <a:t> </a:t>
                      </a:r>
                      <a:r>
                        <a:rPr lang="en-US" sz="3200" u="sng" baseline="0" dirty="0"/>
                        <a:t>   </a:t>
                      </a:r>
                      <a:r>
                        <a:rPr lang="en-US" sz="3200" u="sng" dirty="0"/>
                        <a:t>$4,600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u="sng" dirty="0"/>
                        <a:t>0.31%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$10,300,859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$9,655,714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$646,145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6.68%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Other revenue / transfers /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272571"/>
              </p:ext>
            </p:extLst>
          </p:nvPr>
        </p:nvGraphicFramePr>
        <p:xfrm>
          <a:off x="755904" y="2052638"/>
          <a:ext cx="10216895" cy="442131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43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2019/2020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2019/2020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768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r>
                        <a:rPr lang="en-US" sz="2400" baseline="0" dirty="0"/>
                        <a:t> Local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91,100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90,500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       600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0.00%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35">
                <a:tc>
                  <a:txBody>
                    <a:bodyPr/>
                    <a:lstStyle/>
                    <a:p>
                      <a:r>
                        <a:rPr lang="en-US" sz="2400" dirty="0"/>
                        <a:t>State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$1,719,375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$1,556,500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162,875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1.57%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70">
                <a:tc>
                  <a:txBody>
                    <a:bodyPr/>
                    <a:lstStyle/>
                    <a:p>
                      <a:r>
                        <a:rPr lang="en-US" sz="2400" dirty="0"/>
                        <a:t>Federal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286,600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283,000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     3,600 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0.03%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/>
                        <a:t>BMCSHCC/</a:t>
                      </a:r>
                    </a:p>
                    <a:p>
                      <a:r>
                        <a:rPr lang="en-US" sz="2400"/>
                        <a:t>DVHT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     </a:t>
                      </a:r>
                      <a:r>
                        <a:rPr lang="en-US" sz="2400" u="sng" baseline="0" dirty="0"/>
                        <a:t>      - 0 - </a:t>
                      </a:r>
                      <a:r>
                        <a:rPr lang="en-US" sz="2400" u="sng" dirty="0"/>
                        <a:t> 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</a:t>
                      </a:r>
                      <a:r>
                        <a:rPr lang="en-US" sz="2400" u="sng" baseline="0" dirty="0"/>
                        <a:t>  245,000</a:t>
                      </a:r>
                      <a:endParaRPr lang="en-US" sz="24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$(245,000)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 </a:t>
                      </a:r>
                      <a:r>
                        <a:rPr lang="en-US" sz="2400" u="sng" dirty="0"/>
                        <a:t>(2.36%)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$2,097,075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$2,175,000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(77,925)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(0.75%)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Next Steps: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Update assumptions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Prepare budgets for Adult Education, Capital Reserve Fund, Production, Li’l Bucks &amp; Student Activity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Deliver update at February 2020 Executive Council Meeting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080" y="257264"/>
            <a:ext cx="3554099" cy="30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282</Words>
  <Application>Microsoft Office PowerPoint</Application>
  <PresentationFormat>Widescreen</PresentationFormat>
  <Paragraphs>129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Wingdings</vt:lpstr>
      <vt:lpstr>Office Theme</vt:lpstr>
      <vt:lpstr>2020/2021  Preliminary  General Fund Budget</vt:lpstr>
      <vt:lpstr>General Fund &amp; Lease Rental Budget-to-Budget </vt:lpstr>
      <vt:lpstr>SUMMARY OF BUDGET-TO-BUDGET CHANGE:</vt:lpstr>
      <vt:lpstr>Receipts from Members</vt:lpstr>
      <vt:lpstr>Other revenue / transfers / fund balance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Dimitri, Jeanise</cp:lastModifiedBy>
  <cp:revision>87</cp:revision>
  <cp:lastPrinted>2019-11-11T21:53:09Z</cp:lastPrinted>
  <dcterms:created xsi:type="dcterms:W3CDTF">2016-11-14T16:52:57Z</dcterms:created>
  <dcterms:modified xsi:type="dcterms:W3CDTF">2019-12-12T14:25:28Z</dcterms:modified>
</cp:coreProperties>
</file>