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8" r:id="rId1"/>
  </p:sldMasterIdLst>
  <p:notesMasterIdLst>
    <p:notesMasterId r:id="rId8"/>
  </p:notesMasterIdLst>
  <p:sldIdLst>
    <p:sldId id="256" r:id="rId2"/>
    <p:sldId id="258" r:id="rId3"/>
    <p:sldId id="259" r:id="rId4"/>
    <p:sldId id="261" r:id="rId5"/>
    <p:sldId id="262" r:id="rId6"/>
    <p:sldId id="263" r:id="rId7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78" y="28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863" y="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02E29-59B7-44F9-9BA1-8DDD1DF56D83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3263" y="4481513"/>
            <a:ext cx="5619750" cy="3667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55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863" y="8845550"/>
            <a:ext cx="304482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081C3-3D2E-4568-A2AD-8C920D235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41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081C3-3D2E-4568-A2AD-8C920D2355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25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2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853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93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778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261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97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26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63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257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431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3BF1-2979-4416-B468-70443BD79200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95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B3BF1-2979-4416-B468-70443BD79200}" type="datetimeFigureOut">
              <a:rPr lang="en-US" smtClean="0"/>
              <a:t>12/12/2019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3DF73-DA9C-46EA-A94E-C0D827DD07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44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856" y="722376"/>
            <a:ext cx="10058400" cy="3175374"/>
          </a:xfrm>
        </p:spPr>
        <p:txBody>
          <a:bodyPr/>
          <a:lstStyle/>
          <a:p>
            <a:r>
              <a:rPr lang="en-US" dirty="0"/>
              <a:t>2020/2021</a:t>
            </a:r>
            <a:br>
              <a:rPr lang="en-US" dirty="0"/>
            </a:br>
            <a:r>
              <a:rPr lang="en-US" dirty="0"/>
              <a:t> Preliminary </a:t>
            </a:r>
            <a:br>
              <a:rPr lang="en-US" dirty="0"/>
            </a:br>
            <a:r>
              <a:rPr lang="en-US" dirty="0"/>
              <a:t>General Fund Budget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Middle Bucks Institute of Technology</a:t>
            </a:r>
          </a:p>
          <a:p>
            <a:r>
              <a:rPr lang="en-US" dirty="0"/>
              <a:t>November 11, 2019</a:t>
            </a:r>
          </a:p>
        </p:txBody>
      </p:sp>
    </p:spTree>
    <p:extLst>
      <p:ext uri="{BB962C8B-B14F-4D97-AF65-F5344CB8AC3E}">
        <p14:creationId xmlns:p14="http://schemas.microsoft.com/office/powerpoint/2010/main" val="2479559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General Fund &amp; Lease Rental</a:t>
            </a:r>
            <a:br>
              <a:rPr lang="en-US" sz="2800" b="1" dirty="0"/>
            </a:br>
            <a:r>
              <a:rPr lang="en-US" sz="2800" b="1" dirty="0"/>
              <a:t>Budget-to-Budget</a:t>
            </a:r>
            <a:br>
              <a:rPr lang="en-US" sz="2800" b="1" dirty="0"/>
            </a:b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553737"/>
              </p:ext>
            </p:extLst>
          </p:nvPr>
        </p:nvGraphicFramePr>
        <p:xfrm>
          <a:off x="646110" y="1853251"/>
          <a:ext cx="10643682" cy="357866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600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4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78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54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4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66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2020/21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2019/20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$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%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8524">
                <a:tc>
                  <a:txBody>
                    <a:bodyPr/>
                    <a:lstStyle/>
                    <a:p>
                      <a:r>
                        <a:rPr lang="en-US" sz="2800" dirty="0"/>
                        <a:t>General</a:t>
                      </a:r>
                      <a:r>
                        <a:rPr lang="en-US" sz="2800" baseline="0" dirty="0"/>
                        <a:t> Fund</a:t>
                      </a:r>
                      <a:endParaRPr lang="en-US" sz="28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$10,930,138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$ 10,367,519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$562,619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5.43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730">
                <a:tc>
                  <a:txBody>
                    <a:bodyPr/>
                    <a:lstStyle/>
                    <a:p>
                      <a:r>
                        <a:rPr lang="en-US" sz="2800" dirty="0"/>
                        <a:t>Lease</a:t>
                      </a:r>
                      <a:r>
                        <a:rPr lang="en-US" sz="2800" baseline="0" dirty="0"/>
                        <a:t> Rental</a:t>
                      </a:r>
                      <a:endParaRPr lang="en-US" sz="28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800" u="sng" dirty="0"/>
                        <a:t>$  1,467,796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800" u="sng" dirty="0"/>
                        <a:t>$ 1,461,996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800" u="sng" baseline="0" dirty="0"/>
                        <a:t>  </a:t>
                      </a:r>
                      <a:r>
                        <a:rPr lang="en-US" sz="2800" u="sng" dirty="0"/>
                        <a:t> </a:t>
                      </a:r>
                      <a:r>
                        <a:rPr lang="en-US" sz="2800" u="sng" baseline="0" dirty="0"/>
                        <a:t> </a:t>
                      </a:r>
                      <a:r>
                        <a:rPr lang="en-US" sz="2800" u="sng" dirty="0"/>
                        <a:t>$5,800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800" u="sng" baseline="0" dirty="0"/>
                        <a:t> </a:t>
                      </a:r>
                      <a:r>
                        <a:rPr lang="en-US" sz="2800" u="sng" dirty="0"/>
                        <a:t>0.31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9789">
                <a:tc>
                  <a:txBody>
                    <a:bodyPr/>
                    <a:lstStyle/>
                    <a:p>
                      <a:r>
                        <a:rPr lang="en-US" sz="2800" dirty="0"/>
                        <a:t>Total Expenditures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  <a:p>
                      <a:r>
                        <a:rPr lang="en-US" sz="2800" dirty="0"/>
                        <a:t>$12,979,934</a:t>
                      </a:r>
                      <a:endParaRPr lang="en-US" sz="2800" b="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  <a:p>
                      <a:r>
                        <a:rPr lang="en-US" sz="2800" dirty="0"/>
                        <a:t>$11,830,715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  <a:p>
                      <a:r>
                        <a:rPr lang="en-US" sz="2800" dirty="0"/>
                        <a:t>$568,419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  <a:p>
                      <a:r>
                        <a:rPr lang="en-US" sz="2800" dirty="0"/>
                        <a:t>4.81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122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80460"/>
          </a:xfrm>
        </p:spPr>
        <p:txBody>
          <a:bodyPr>
            <a:normAutofit/>
          </a:bodyPr>
          <a:lstStyle/>
          <a:p>
            <a:r>
              <a:rPr lang="en-US" sz="4000" b="1" dirty="0"/>
              <a:t>SUMMARY OF BUDGET-TO-BUDGET CHANGE: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182779"/>
              </p:ext>
            </p:extLst>
          </p:nvPr>
        </p:nvGraphicFramePr>
        <p:xfrm>
          <a:off x="621791" y="1167064"/>
          <a:ext cx="10533888" cy="4916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1674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CHANGE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%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r>
                        <a:rPr lang="en-US" dirty="0"/>
                        <a:t>Salaries &amp; Wages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 $227,586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2.20%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r>
                        <a:rPr lang="en-US" dirty="0"/>
                        <a:t>Retirement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  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170,024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1.64%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r>
                        <a:rPr lang="en-US" dirty="0"/>
                        <a:t>Health 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  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108,123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r>
                        <a:rPr lang="en-US" dirty="0"/>
                        <a:t>Contractual &amp; other statutory</a:t>
                      </a:r>
                      <a:r>
                        <a:rPr lang="en-US" baseline="0" dirty="0"/>
                        <a:t> benefits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     21,455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r>
                        <a:rPr lang="en-US" dirty="0"/>
                        <a:t>Purchased</a:t>
                      </a:r>
                      <a:r>
                        <a:rPr lang="en-US" baseline="0" dirty="0"/>
                        <a:t> services, s</a:t>
                      </a:r>
                      <a:r>
                        <a:rPr lang="en-US" dirty="0"/>
                        <a:t>upplies,</a:t>
                      </a:r>
                      <a:r>
                        <a:rPr lang="en-US" baseline="0" dirty="0"/>
                        <a:t> equipment &amp; 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u="sng" dirty="0">
                          <a:latin typeface="Arial Narrow" panose="020B0606020202030204" pitchFamily="34" charset="0"/>
                        </a:rPr>
                        <a:t>     </a:t>
                      </a:r>
                      <a:r>
                        <a:rPr lang="en-US" u="sng" dirty="0">
                          <a:latin typeface="+mn-lt"/>
                        </a:rPr>
                        <a:t>35,432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 </a:t>
                      </a:r>
                      <a:r>
                        <a:rPr lang="en-US" u="sng" baseline="0" dirty="0"/>
                        <a:t>0.34%</a:t>
                      </a:r>
                      <a:endParaRPr lang="en-US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General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 $562,620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 5.43</a:t>
                      </a:r>
                      <a:r>
                        <a:rPr lang="en-US" dirty="0"/>
                        <a:t>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r>
                        <a:rPr lang="en-US" dirty="0"/>
                        <a:t>Lease Rental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u="sng" dirty="0"/>
                        <a:t>       4,600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sng" dirty="0"/>
                        <a:t> </a:t>
                      </a:r>
                      <a:r>
                        <a:rPr lang="en-US" u="sng" baseline="0" dirty="0"/>
                        <a:t> 0.31</a:t>
                      </a:r>
                      <a:r>
                        <a:rPr lang="en-US" u="sng" dirty="0"/>
                        <a:t>%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Budget-to-Budget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u="dbl" baseline="0" dirty="0"/>
                        <a:t> $567,220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dbl" baseline="0" dirty="0"/>
                        <a:t>  4.81%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167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u="db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u="dbl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57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097029"/>
          </a:xfrm>
        </p:spPr>
        <p:txBody>
          <a:bodyPr/>
          <a:lstStyle/>
          <a:p>
            <a:r>
              <a:rPr lang="en-US" b="1" dirty="0"/>
              <a:t>Receipts from Members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1788889"/>
              </p:ext>
            </p:extLst>
          </p:nvPr>
        </p:nvGraphicFramePr>
        <p:xfrm>
          <a:off x="633984" y="1581114"/>
          <a:ext cx="10521696" cy="4588038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870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5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38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24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847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2020/2021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2019/2020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$ Change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  <a:p>
                      <a:pPr algn="ctr"/>
                      <a:r>
                        <a:rPr lang="en-US" sz="2400" dirty="0"/>
                        <a:t>% Change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5516">
                <a:tc>
                  <a:txBody>
                    <a:bodyPr/>
                    <a:lstStyle/>
                    <a:p>
                      <a:r>
                        <a:rPr lang="en-US" sz="3200" dirty="0"/>
                        <a:t>General Fund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  <a:p>
                      <a:r>
                        <a:rPr lang="en-US" sz="3200" dirty="0"/>
                        <a:t>$8,833,063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  <a:p>
                      <a:r>
                        <a:rPr lang="en-US" sz="3200" dirty="0"/>
                        <a:t>$8,192,518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  <a:p>
                      <a:r>
                        <a:rPr lang="en-US" sz="3200" dirty="0"/>
                        <a:t>$640,545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 </a:t>
                      </a:r>
                    </a:p>
                    <a:p>
                      <a:r>
                        <a:rPr lang="en-US" sz="3200" dirty="0"/>
                        <a:t>7.82%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7023">
                <a:tc>
                  <a:txBody>
                    <a:bodyPr/>
                    <a:lstStyle/>
                    <a:p>
                      <a:r>
                        <a:rPr lang="en-US" sz="3200" dirty="0"/>
                        <a:t>Lease Rental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  <a:p>
                      <a:r>
                        <a:rPr lang="en-US" sz="3200" u="sng" dirty="0"/>
                        <a:t>$1,467,796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$</a:t>
                      </a:r>
                      <a:r>
                        <a:rPr lang="en-US" sz="3200" u="sng" dirty="0"/>
                        <a:t>1,463,196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  </a:t>
                      </a:r>
                    </a:p>
                    <a:p>
                      <a:r>
                        <a:rPr lang="en-US" sz="3200" u="sng" dirty="0"/>
                        <a:t> </a:t>
                      </a:r>
                      <a:r>
                        <a:rPr lang="en-US" sz="3200" u="sng" baseline="0" dirty="0"/>
                        <a:t>   </a:t>
                      </a:r>
                      <a:r>
                        <a:rPr lang="en-US" sz="3200" u="sng" dirty="0"/>
                        <a:t>$4,600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  <a:p>
                      <a:r>
                        <a:rPr lang="en-US" sz="3200" u="sng" dirty="0"/>
                        <a:t>0.31%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7023">
                <a:tc>
                  <a:txBody>
                    <a:bodyPr/>
                    <a:lstStyle/>
                    <a:p>
                      <a:r>
                        <a:rPr lang="en-US" sz="3200" dirty="0"/>
                        <a:t>Total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$10,300,859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$9,655,714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$646,145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6.68%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333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Other revenue / transfers / fund balance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272571"/>
              </p:ext>
            </p:extLst>
          </p:nvPr>
        </p:nvGraphicFramePr>
        <p:xfrm>
          <a:off x="755904" y="2052638"/>
          <a:ext cx="10216895" cy="4421313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043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3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3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33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433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28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2019/2020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2019/2020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Change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% Change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768">
                <a:tc>
                  <a:txBody>
                    <a:bodyPr/>
                    <a:lstStyle/>
                    <a:p>
                      <a:r>
                        <a:rPr lang="en-US" sz="2400" dirty="0"/>
                        <a:t>Other</a:t>
                      </a:r>
                      <a:r>
                        <a:rPr lang="en-US" sz="2400" baseline="0" dirty="0"/>
                        <a:t> Local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  91,100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  90,500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</a:t>
                      </a:r>
                      <a:r>
                        <a:rPr lang="en-US" sz="2400" baseline="0" dirty="0"/>
                        <a:t>        600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0.00%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235">
                <a:tc>
                  <a:txBody>
                    <a:bodyPr/>
                    <a:lstStyle/>
                    <a:p>
                      <a:r>
                        <a:rPr lang="en-US" sz="2400" dirty="0"/>
                        <a:t>State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$1,719,375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$1,556,500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</a:t>
                      </a:r>
                      <a:r>
                        <a:rPr lang="en-US" sz="2400" baseline="0" dirty="0"/>
                        <a:t> 162,875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 1.57%</a:t>
                      </a:r>
                      <a:endParaRPr lang="en-US" sz="2400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570">
                <a:tc>
                  <a:txBody>
                    <a:bodyPr/>
                    <a:lstStyle/>
                    <a:p>
                      <a:r>
                        <a:rPr lang="en-US" sz="2400" dirty="0"/>
                        <a:t>Federal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286,600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   283,000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</a:t>
                      </a:r>
                      <a:r>
                        <a:rPr lang="en-US" sz="2400" baseline="0" dirty="0"/>
                        <a:t>      3,600 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 0.03%</a:t>
                      </a:r>
                      <a:endParaRPr lang="en-US" sz="2400" dirty="0"/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1943">
                <a:tc>
                  <a:txBody>
                    <a:bodyPr/>
                    <a:lstStyle/>
                    <a:p>
                      <a:r>
                        <a:rPr lang="en-US" sz="2400" dirty="0"/>
                        <a:t>BMCSHCC/</a:t>
                      </a:r>
                    </a:p>
                    <a:p>
                      <a:r>
                        <a:rPr lang="en-US" sz="2400"/>
                        <a:t>DVHT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r>
                        <a:rPr lang="en-US" sz="2400" u="sng" dirty="0"/>
                        <a:t>$     </a:t>
                      </a:r>
                      <a:r>
                        <a:rPr lang="en-US" sz="2400" u="sng" baseline="0" dirty="0"/>
                        <a:t>      - 0 - </a:t>
                      </a:r>
                      <a:r>
                        <a:rPr lang="en-US" sz="2400" u="sng" dirty="0"/>
                        <a:t> 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r>
                        <a:rPr lang="en-US" sz="2400" u="sng" dirty="0"/>
                        <a:t>$</a:t>
                      </a:r>
                      <a:r>
                        <a:rPr lang="en-US" sz="2400" u="sng" baseline="0" dirty="0"/>
                        <a:t>  245,000</a:t>
                      </a:r>
                      <a:endParaRPr lang="en-US" sz="2400" u="sng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r>
                        <a:rPr lang="en-US" sz="2400" u="sng" dirty="0"/>
                        <a:t>$(245,000)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  <a:p>
                      <a:r>
                        <a:rPr lang="en-US" sz="2400" dirty="0"/>
                        <a:t> </a:t>
                      </a:r>
                      <a:r>
                        <a:rPr lang="en-US" sz="2400" u="sng" dirty="0"/>
                        <a:t>(2.36%)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1943">
                <a:tc>
                  <a:txBody>
                    <a:bodyPr/>
                    <a:lstStyle/>
                    <a:p>
                      <a:r>
                        <a:rPr lang="en-US" sz="2400" dirty="0"/>
                        <a:t>Total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$2,097,075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$2,175,000</a:t>
                      </a:r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$</a:t>
                      </a:r>
                      <a:r>
                        <a:rPr lang="en-US" sz="2400" baseline="0" dirty="0"/>
                        <a:t> (77,925)</a:t>
                      </a:r>
                      <a:endParaRPr lang="en-US" sz="2400" dirty="0"/>
                    </a:p>
                  </a:txBody>
                  <a:tcPr marL="77801" marR="77801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(0.75%)</a:t>
                      </a:r>
                    </a:p>
                  </a:txBody>
                  <a:tcPr marL="77801" marR="7780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569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000" dirty="0"/>
              <a:t>Next Steps: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000" dirty="0"/>
              <a:t>Update assumptions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000" dirty="0"/>
              <a:t>Prepare budgets for Adult Education, Capital Reserve Fund, Production, Li’l Bucks &amp; Student Activity Fund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000" dirty="0"/>
              <a:t>Deliver update at February 2020 Executive Council Meeting</a:t>
            </a:r>
          </a:p>
        </p:txBody>
      </p:sp>
      <p:pic>
        <p:nvPicPr>
          <p:cNvPr id="4" name="Picture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080" y="257264"/>
            <a:ext cx="3554099" cy="303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055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</TotalTime>
  <Words>282</Words>
  <Application>Microsoft Office PowerPoint</Application>
  <PresentationFormat>Widescreen</PresentationFormat>
  <Paragraphs>129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Wingdings</vt:lpstr>
      <vt:lpstr>Office Theme</vt:lpstr>
      <vt:lpstr>2020/2021  Preliminary  General Fund Budget</vt:lpstr>
      <vt:lpstr>General Fund &amp; Lease Rental Budget-to-Budget </vt:lpstr>
      <vt:lpstr>SUMMARY OF BUDGET-TO-BUDGET CHANGE:</vt:lpstr>
      <vt:lpstr>Receipts from Members</vt:lpstr>
      <vt:lpstr>Other revenue / transfers / fund balance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2017/2018 Preliminary General Fund Budget</dc:title>
  <dc:creator>Vining, Robert</dc:creator>
  <cp:lastModifiedBy>Dimitri, Jeanise</cp:lastModifiedBy>
  <cp:revision>87</cp:revision>
  <cp:lastPrinted>2019-11-11T21:53:09Z</cp:lastPrinted>
  <dcterms:created xsi:type="dcterms:W3CDTF">2016-11-14T16:52:57Z</dcterms:created>
  <dcterms:modified xsi:type="dcterms:W3CDTF">2019-12-12T14:25:28Z</dcterms:modified>
</cp:coreProperties>
</file>